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60" r:id="rId2"/>
    <p:sldId id="266" r:id="rId3"/>
    <p:sldId id="274" r:id="rId4"/>
    <p:sldId id="364" r:id="rId5"/>
    <p:sldId id="367" r:id="rId6"/>
    <p:sldId id="368" r:id="rId7"/>
    <p:sldId id="369" r:id="rId8"/>
    <p:sldId id="381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90" r:id="rId28"/>
    <p:sldId id="393" r:id="rId29"/>
    <p:sldId id="391" r:id="rId30"/>
    <p:sldId id="392" r:id="rId31"/>
    <p:sldId id="394" r:id="rId32"/>
    <p:sldId id="395" r:id="rId33"/>
    <p:sldId id="397" r:id="rId34"/>
    <p:sldId id="399" r:id="rId35"/>
    <p:sldId id="401" r:id="rId36"/>
    <p:sldId id="402" r:id="rId37"/>
    <p:sldId id="404" r:id="rId38"/>
    <p:sldId id="406" r:id="rId39"/>
    <p:sldId id="405" r:id="rId40"/>
    <p:sldId id="407" r:id="rId41"/>
    <p:sldId id="36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98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B"/>
    <a:srgbClr val="E1B685"/>
    <a:srgbClr val="4BC999"/>
    <a:srgbClr val="F2F2F2"/>
    <a:srgbClr val="172D70"/>
    <a:srgbClr val="BFBFBF"/>
    <a:srgbClr val="F8C890"/>
    <a:srgbClr val="FFC7CA"/>
    <a:srgbClr val="9411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5" autoAdjust="0"/>
    <p:restoredTop sz="95768"/>
  </p:normalViewPr>
  <p:slideViewPr>
    <p:cSldViewPr snapToGrid="0" showGuides="1">
      <p:cViewPr varScale="1">
        <p:scale>
          <a:sx n="108" d="100"/>
          <a:sy n="108" d="100"/>
        </p:scale>
        <p:origin x="1056" y="184"/>
      </p:cViewPr>
      <p:guideLst>
        <p:guide orient="horz" pos="981"/>
        <p:guide pos="3749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93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F9D0D-9100-4456-A7C7-AB7ED5708FD9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B0618-89A4-48FE-8E92-D5175E81CC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9407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2DB6-494C-40F0-A3AD-00448DE798FE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B1F47-D45A-4718-A70C-C761095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2244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00F-2563-4EAF-A8EB-75B75BA54330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5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1E9D-3026-4FBB-8F10-EAA46E45AE02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6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CBD53-663C-43C1-82E9-851A58384F45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8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64828" y="6398439"/>
            <a:ext cx="2743200" cy="365125"/>
          </a:xfrm>
        </p:spPr>
        <p:txBody>
          <a:bodyPr/>
          <a:lstStyle>
            <a:lvl1pPr>
              <a:defRPr sz="1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2021.04.30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>
            <a:lvl1pPr>
              <a:defRPr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D9795BBA-6F4C-497A-BA8E-C047A97005B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직선 연결선 9"/>
          <p:cNvCxnSpPr>
            <a:cxnSpLocks/>
          </p:cNvCxnSpPr>
          <p:nvPr userDrawn="1"/>
        </p:nvCxnSpPr>
        <p:spPr>
          <a:xfrm>
            <a:off x="-17928" y="6822144"/>
            <a:ext cx="12353365" cy="0"/>
          </a:xfrm>
          <a:prstGeom prst="line">
            <a:avLst/>
          </a:prstGeom>
          <a:ln w="76200">
            <a:solidFill>
              <a:srgbClr val="4BC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>
          <a:xfrm>
            <a:off x="509962" y="756364"/>
            <a:ext cx="10938996" cy="334153"/>
          </a:xfrm>
          <a:custGeom>
            <a:avLst/>
            <a:gdLst>
              <a:gd name="connsiteX0" fmla="*/ 0 w 11160125"/>
              <a:gd name="connsiteY0" fmla="*/ 0 h 328177"/>
              <a:gd name="connsiteX1" fmla="*/ 11160125 w 11160125"/>
              <a:gd name="connsiteY1" fmla="*/ 0 h 328177"/>
              <a:gd name="connsiteX2" fmla="*/ 11160125 w 11160125"/>
              <a:gd name="connsiteY2" fmla="*/ 328177 h 328177"/>
              <a:gd name="connsiteX3" fmla="*/ 0 w 11160125"/>
              <a:gd name="connsiteY3" fmla="*/ 328177 h 328177"/>
              <a:gd name="connsiteX4" fmla="*/ 0 w 11160125"/>
              <a:gd name="connsiteY4" fmla="*/ 0 h 328177"/>
              <a:gd name="connsiteX0" fmla="*/ 0 w 11160125"/>
              <a:gd name="connsiteY0" fmla="*/ 5976 h 334153"/>
              <a:gd name="connsiteX1" fmla="*/ 10693960 w 11160125"/>
              <a:gd name="connsiteY1" fmla="*/ 0 h 334153"/>
              <a:gd name="connsiteX2" fmla="*/ 11160125 w 11160125"/>
              <a:gd name="connsiteY2" fmla="*/ 334153 h 334153"/>
              <a:gd name="connsiteX3" fmla="*/ 0 w 11160125"/>
              <a:gd name="connsiteY3" fmla="*/ 334153 h 334153"/>
              <a:gd name="connsiteX4" fmla="*/ 0 w 11160125"/>
              <a:gd name="connsiteY4" fmla="*/ 5976 h 334153"/>
              <a:gd name="connsiteX0" fmla="*/ 0 w 11022666"/>
              <a:gd name="connsiteY0" fmla="*/ 5976 h 334153"/>
              <a:gd name="connsiteX1" fmla="*/ 10693960 w 11022666"/>
              <a:gd name="connsiteY1" fmla="*/ 0 h 334153"/>
              <a:gd name="connsiteX2" fmla="*/ 11022666 w 11022666"/>
              <a:gd name="connsiteY2" fmla="*/ 334153 h 334153"/>
              <a:gd name="connsiteX3" fmla="*/ 0 w 11022666"/>
              <a:gd name="connsiteY3" fmla="*/ 334153 h 334153"/>
              <a:gd name="connsiteX4" fmla="*/ 0 w 11022666"/>
              <a:gd name="connsiteY4" fmla="*/ 5976 h 334153"/>
              <a:gd name="connsiteX0" fmla="*/ 0 w 11022666"/>
              <a:gd name="connsiteY0" fmla="*/ 5976 h 334153"/>
              <a:gd name="connsiteX1" fmla="*/ 10634195 w 11022666"/>
              <a:gd name="connsiteY1" fmla="*/ 0 h 334153"/>
              <a:gd name="connsiteX2" fmla="*/ 11022666 w 11022666"/>
              <a:gd name="connsiteY2" fmla="*/ 334153 h 334153"/>
              <a:gd name="connsiteX3" fmla="*/ 0 w 11022666"/>
              <a:gd name="connsiteY3" fmla="*/ 334153 h 334153"/>
              <a:gd name="connsiteX4" fmla="*/ 0 w 11022666"/>
              <a:gd name="connsiteY4" fmla="*/ 5976 h 334153"/>
              <a:gd name="connsiteX0" fmla="*/ 0 w 10938996"/>
              <a:gd name="connsiteY0" fmla="*/ 5976 h 334153"/>
              <a:gd name="connsiteX1" fmla="*/ 10634195 w 10938996"/>
              <a:gd name="connsiteY1" fmla="*/ 0 h 334153"/>
              <a:gd name="connsiteX2" fmla="*/ 10938996 w 10938996"/>
              <a:gd name="connsiteY2" fmla="*/ 334153 h 334153"/>
              <a:gd name="connsiteX3" fmla="*/ 0 w 10938996"/>
              <a:gd name="connsiteY3" fmla="*/ 334153 h 334153"/>
              <a:gd name="connsiteX4" fmla="*/ 0 w 10938996"/>
              <a:gd name="connsiteY4" fmla="*/ 5976 h 33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8996" h="334153">
                <a:moveTo>
                  <a:pt x="0" y="5976"/>
                </a:moveTo>
                <a:lnTo>
                  <a:pt x="10634195" y="0"/>
                </a:lnTo>
                <a:lnTo>
                  <a:pt x="10938996" y="334153"/>
                </a:lnTo>
                <a:lnTo>
                  <a:pt x="0" y="334153"/>
                </a:lnTo>
                <a:lnTo>
                  <a:pt x="0" y="59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54369" y="231164"/>
            <a:ext cx="8975699" cy="465440"/>
          </a:xfrm>
        </p:spPr>
        <p:txBody>
          <a:bodyPr>
            <a:noAutofit/>
          </a:bodyPr>
          <a:lstStyle>
            <a:lvl1pPr>
              <a:defRPr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소제목</a:t>
            </a:r>
          </a:p>
        </p:txBody>
      </p:sp>
      <p:cxnSp>
        <p:nvCxnSpPr>
          <p:cNvPr id="22" name="직선 연결선 21"/>
          <p:cNvCxnSpPr>
            <a:cxnSpLocks/>
          </p:cNvCxnSpPr>
          <p:nvPr userDrawn="1"/>
        </p:nvCxnSpPr>
        <p:spPr>
          <a:xfrm>
            <a:off x="968719" y="196173"/>
            <a:ext cx="10772390" cy="0"/>
          </a:xfrm>
          <a:prstGeom prst="line">
            <a:avLst/>
          </a:prstGeom>
          <a:ln w="38100">
            <a:solidFill>
              <a:srgbClr val="4BC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cxnSpLocks/>
          </p:cNvCxnSpPr>
          <p:nvPr userDrawn="1"/>
        </p:nvCxnSpPr>
        <p:spPr>
          <a:xfrm>
            <a:off x="457410" y="685892"/>
            <a:ext cx="10813561" cy="773"/>
          </a:xfrm>
          <a:prstGeom prst="line">
            <a:avLst/>
          </a:prstGeom>
          <a:ln w="38100">
            <a:solidFill>
              <a:srgbClr val="4BC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4538" y="763979"/>
            <a:ext cx="11820899" cy="3146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 err="1"/>
              <a:t>키메세지</a:t>
            </a:r>
            <a:r>
              <a:rPr lang="en-US" altLang="ko-KR" dirty="0"/>
              <a:t> </a:t>
            </a:r>
            <a:r>
              <a:rPr lang="ko-KR" altLang="en-US" dirty="0" err="1"/>
              <a:t>음슴체</a:t>
            </a:r>
            <a:r>
              <a:rPr lang="ko-KR" altLang="en-US" dirty="0"/>
              <a:t> </a:t>
            </a:r>
            <a:r>
              <a:rPr lang="en-US" altLang="ko-KR" dirty="0"/>
              <a:t>16p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4536727" y="6425466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고딕12" panose="02020600000000000000" pitchFamily="18" charset="-127"/>
                <a:ea typeface="a고딕12" panose="02020600000000000000" pitchFamily="18" charset="-127"/>
              </a:rPr>
              <a:t>김승현 원준상 이윤수 최진우</a:t>
            </a:r>
            <a:endParaRPr lang="ko-KR" altLang="en-US" sz="18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2" y="43802"/>
            <a:ext cx="602038" cy="6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2467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709" userDrawn="1">
          <p15:clr>
            <a:srgbClr val="FBAE40"/>
          </p15:clr>
        </p15:guide>
        <p15:guide id="6" orient="horz" pos="40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AE25-C84B-4C50-AABD-0E7140678C7C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2"/>
          <p:cNvSpPr/>
          <p:nvPr userDrawn="1"/>
        </p:nvSpPr>
        <p:spPr>
          <a:xfrm>
            <a:off x="509962" y="756364"/>
            <a:ext cx="10938996" cy="334153"/>
          </a:xfrm>
          <a:custGeom>
            <a:avLst/>
            <a:gdLst>
              <a:gd name="connsiteX0" fmla="*/ 0 w 11160125"/>
              <a:gd name="connsiteY0" fmla="*/ 0 h 328177"/>
              <a:gd name="connsiteX1" fmla="*/ 11160125 w 11160125"/>
              <a:gd name="connsiteY1" fmla="*/ 0 h 328177"/>
              <a:gd name="connsiteX2" fmla="*/ 11160125 w 11160125"/>
              <a:gd name="connsiteY2" fmla="*/ 328177 h 328177"/>
              <a:gd name="connsiteX3" fmla="*/ 0 w 11160125"/>
              <a:gd name="connsiteY3" fmla="*/ 328177 h 328177"/>
              <a:gd name="connsiteX4" fmla="*/ 0 w 11160125"/>
              <a:gd name="connsiteY4" fmla="*/ 0 h 328177"/>
              <a:gd name="connsiteX0" fmla="*/ 0 w 11160125"/>
              <a:gd name="connsiteY0" fmla="*/ 5976 h 334153"/>
              <a:gd name="connsiteX1" fmla="*/ 10693960 w 11160125"/>
              <a:gd name="connsiteY1" fmla="*/ 0 h 334153"/>
              <a:gd name="connsiteX2" fmla="*/ 11160125 w 11160125"/>
              <a:gd name="connsiteY2" fmla="*/ 334153 h 334153"/>
              <a:gd name="connsiteX3" fmla="*/ 0 w 11160125"/>
              <a:gd name="connsiteY3" fmla="*/ 334153 h 334153"/>
              <a:gd name="connsiteX4" fmla="*/ 0 w 11160125"/>
              <a:gd name="connsiteY4" fmla="*/ 5976 h 334153"/>
              <a:gd name="connsiteX0" fmla="*/ 0 w 11022666"/>
              <a:gd name="connsiteY0" fmla="*/ 5976 h 334153"/>
              <a:gd name="connsiteX1" fmla="*/ 10693960 w 11022666"/>
              <a:gd name="connsiteY1" fmla="*/ 0 h 334153"/>
              <a:gd name="connsiteX2" fmla="*/ 11022666 w 11022666"/>
              <a:gd name="connsiteY2" fmla="*/ 334153 h 334153"/>
              <a:gd name="connsiteX3" fmla="*/ 0 w 11022666"/>
              <a:gd name="connsiteY3" fmla="*/ 334153 h 334153"/>
              <a:gd name="connsiteX4" fmla="*/ 0 w 11022666"/>
              <a:gd name="connsiteY4" fmla="*/ 5976 h 334153"/>
              <a:gd name="connsiteX0" fmla="*/ 0 w 11022666"/>
              <a:gd name="connsiteY0" fmla="*/ 5976 h 334153"/>
              <a:gd name="connsiteX1" fmla="*/ 10634195 w 11022666"/>
              <a:gd name="connsiteY1" fmla="*/ 0 h 334153"/>
              <a:gd name="connsiteX2" fmla="*/ 11022666 w 11022666"/>
              <a:gd name="connsiteY2" fmla="*/ 334153 h 334153"/>
              <a:gd name="connsiteX3" fmla="*/ 0 w 11022666"/>
              <a:gd name="connsiteY3" fmla="*/ 334153 h 334153"/>
              <a:gd name="connsiteX4" fmla="*/ 0 w 11022666"/>
              <a:gd name="connsiteY4" fmla="*/ 5976 h 334153"/>
              <a:gd name="connsiteX0" fmla="*/ 0 w 10938996"/>
              <a:gd name="connsiteY0" fmla="*/ 5976 h 334153"/>
              <a:gd name="connsiteX1" fmla="*/ 10634195 w 10938996"/>
              <a:gd name="connsiteY1" fmla="*/ 0 h 334153"/>
              <a:gd name="connsiteX2" fmla="*/ 10938996 w 10938996"/>
              <a:gd name="connsiteY2" fmla="*/ 334153 h 334153"/>
              <a:gd name="connsiteX3" fmla="*/ 0 w 10938996"/>
              <a:gd name="connsiteY3" fmla="*/ 334153 h 334153"/>
              <a:gd name="connsiteX4" fmla="*/ 0 w 10938996"/>
              <a:gd name="connsiteY4" fmla="*/ 5976 h 33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8996" h="334153">
                <a:moveTo>
                  <a:pt x="0" y="5976"/>
                </a:moveTo>
                <a:lnTo>
                  <a:pt x="10634195" y="0"/>
                </a:lnTo>
                <a:lnTo>
                  <a:pt x="10938996" y="334153"/>
                </a:lnTo>
                <a:lnTo>
                  <a:pt x="0" y="334153"/>
                </a:lnTo>
                <a:lnTo>
                  <a:pt x="0" y="59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1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E940E-808C-4B62-9DA7-F8F2E2788BBC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2"/>
          <p:cNvSpPr/>
          <p:nvPr userDrawn="1"/>
        </p:nvSpPr>
        <p:spPr>
          <a:xfrm>
            <a:off x="509962" y="756364"/>
            <a:ext cx="10938996" cy="334153"/>
          </a:xfrm>
          <a:custGeom>
            <a:avLst/>
            <a:gdLst>
              <a:gd name="connsiteX0" fmla="*/ 0 w 11160125"/>
              <a:gd name="connsiteY0" fmla="*/ 0 h 328177"/>
              <a:gd name="connsiteX1" fmla="*/ 11160125 w 11160125"/>
              <a:gd name="connsiteY1" fmla="*/ 0 h 328177"/>
              <a:gd name="connsiteX2" fmla="*/ 11160125 w 11160125"/>
              <a:gd name="connsiteY2" fmla="*/ 328177 h 328177"/>
              <a:gd name="connsiteX3" fmla="*/ 0 w 11160125"/>
              <a:gd name="connsiteY3" fmla="*/ 328177 h 328177"/>
              <a:gd name="connsiteX4" fmla="*/ 0 w 11160125"/>
              <a:gd name="connsiteY4" fmla="*/ 0 h 328177"/>
              <a:gd name="connsiteX0" fmla="*/ 0 w 11160125"/>
              <a:gd name="connsiteY0" fmla="*/ 5976 h 334153"/>
              <a:gd name="connsiteX1" fmla="*/ 10693960 w 11160125"/>
              <a:gd name="connsiteY1" fmla="*/ 0 h 334153"/>
              <a:gd name="connsiteX2" fmla="*/ 11160125 w 11160125"/>
              <a:gd name="connsiteY2" fmla="*/ 334153 h 334153"/>
              <a:gd name="connsiteX3" fmla="*/ 0 w 11160125"/>
              <a:gd name="connsiteY3" fmla="*/ 334153 h 334153"/>
              <a:gd name="connsiteX4" fmla="*/ 0 w 11160125"/>
              <a:gd name="connsiteY4" fmla="*/ 5976 h 334153"/>
              <a:gd name="connsiteX0" fmla="*/ 0 w 11022666"/>
              <a:gd name="connsiteY0" fmla="*/ 5976 h 334153"/>
              <a:gd name="connsiteX1" fmla="*/ 10693960 w 11022666"/>
              <a:gd name="connsiteY1" fmla="*/ 0 h 334153"/>
              <a:gd name="connsiteX2" fmla="*/ 11022666 w 11022666"/>
              <a:gd name="connsiteY2" fmla="*/ 334153 h 334153"/>
              <a:gd name="connsiteX3" fmla="*/ 0 w 11022666"/>
              <a:gd name="connsiteY3" fmla="*/ 334153 h 334153"/>
              <a:gd name="connsiteX4" fmla="*/ 0 w 11022666"/>
              <a:gd name="connsiteY4" fmla="*/ 5976 h 334153"/>
              <a:gd name="connsiteX0" fmla="*/ 0 w 11022666"/>
              <a:gd name="connsiteY0" fmla="*/ 5976 h 334153"/>
              <a:gd name="connsiteX1" fmla="*/ 10634195 w 11022666"/>
              <a:gd name="connsiteY1" fmla="*/ 0 h 334153"/>
              <a:gd name="connsiteX2" fmla="*/ 11022666 w 11022666"/>
              <a:gd name="connsiteY2" fmla="*/ 334153 h 334153"/>
              <a:gd name="connsiteX3" fmla="*/ 0 w 11022666"/>
              <a:gd name="connsiteY3" fmla="*/ 334153 h 334153"/>
              <a:gd name="connsiteX4" fmla="*/ 0 w 11022666"/>
              <a:gd name="connsiteY4" fmla="*/ 5976 h 334153"/>
              <a:gd name="connsiteX0" fmla="*/ 0 w 10938996"/>
              <a:gd name="connsiteY0" fmla="*/ 5976 h 334153"/>
              <a:gd name="connsiteX1" fmla="*/ 10634195 w 10938996"/>
              <a:gd name="connsiteY1" fmla="*/ 0 h 334153"/>
              <a:gd name="connsiteX2" fmla="*/ 10938996 w 10938996"/>
              <a:gd name="connsiteY2" fmla="*/ 334153 h 334153"/>
              <a:gd name="connsiteX3" fmla="*/ 0 w 10938996"/>
              <a:gd name="connsiteY3" fmla="*/ 334153 h 334153"/>
              <a:gd name="connsiteX4" fmla="*/ 0 w 10938996"/>
              <a:gd name="connsiteY4" fmla="*/ 5976 h 33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8996" h="334153">
                <a:moveTo>
                  <a:pt x="0" y="5976"/>
                </a:moveTo>
                <a:lnTo>
                  <a:pt x="10634195" y="0"/>
                </a:lnTo>
                <a:lnTo>
                  <a:pt x="10938996" y="334153"/>
                </a:lnTo>
                <a:lnTo>
                  <a:pt x="0" y="334153"/>
                </a:lnTo>
                <a:lnTo>
                  <a:pt x="0" y="59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8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B357-81CE-47FA-A5AE-756C489F022F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2"/>
          <p:cNvSpPr/>
          <p:nvPr userDrawn="1"/>
        </p:nvSpPr>
        <p:spPr>
          <a:xfrm>
            <a:off x="509962" y="756364"/>
            <a:ext cx="10938996" cy="334153"/>
          </a:xfrm>
          <a:custGeom>
            <a:avLst/>
            <a:gdLst>
              <a:gd name="connsiteX0" fmla="*/ 0 w 11160125"/>
              <a:gd name="connsiteY0" fmla="*/ 0 h 328177"/>
              <a:gd name="connsiteX1" fmla="*/ 11160125 w 11160125"/>
              <a:gd name="connsiteY1" fmla="*/ 0 h 328177"/>
              <a:gd name="connsiteX2" fmla="*/ 11160125 w 11160125"/>
              <a:gd name="connsiteY2" fmla="*/ 328177 h 328177"/>
              <a:gd name="connsiteX3" fmla="*/ 0 w 11160125"/>
              <a:gd name="connsiteY3" fmla="*/ 328177 h 328177"/>
              <a:gd name="connsiteX4" fmla="*/ 0 w 11160125"/>
              <a:gd name="connsiteY4" fmla="*/ 0 h 328177"/>
              <a:gd name="connsiteX0" fmla="*/ 0 w 11160125"/>
              <a:gd name="connsiteY0" fmla="*/ 5976 h 334153"/>
              <a:gd name="connsiteX1" fmla="*/ 10693960 w 11160125"/>
              <a:gd name="connsiteY1" fmla="*/ 0 h 334153"/>
              <a:gd name="connsiteX2" fmla="*/ 11160125 w 11160125"/>
              <a:gd name="connsiteY2" fmla="*/ 334153 h 334153"/>
              <a:gd name="connsiteX3" fmla="*/ 0 w 11160125"/>
              <a:gd name="connsiteY3" fmla="*/ 334153 h 334153"/>
              <a:gd name="connsiteX4" fmla="*/ 0 w 11160125"/>
              <a:gd name="connsiteY4" fmla="*/ 5976 h 334153"/>
              <a:gd name="connsiteX0" fmla="*/ 0 w 11022666"/>
              <a:gd name="connsiteY0" fmla="*/ 5976 h 334153"/>
              <a:gd name="connsiteX1" fmla="*/ 10693960 w 11022666"/>
              <a:gd name="connsiteY1" fmla="*/ 0 h 334153"/>
              <a:gd name="connsiteX2" fmla="*/ 11022666 w 11022666"/>
              <a:gd name="connsiteY2" fmla="*/ 334153 h 334153"/>
              <a:gd name="connsiteX3" fmla="*/ 0 w 11022666"/>
              <a:gd name="connsiteY3" fmla="*/ 334153 h 334153"/>
              <a:gd name="connsiteX4" fmla="*/ 0 w 11022666"/>
              <a:gd name="connsiteY4" fmla="*/ 5976 h 334153"/>
              <a:gd name="connsiteX0" fmla="*/ 0 w 11022666"/>
              <a:gd name="connsiteY0" fmla="*/ 5976 h 334153"/>
              <a:gd name="connsiteX1" fmla="*/ 10634195 w 11022666"/>
              <a:gd name="connsiteY1" fmla="*/ 0 h 334153"/>
              <a:gd name="connsiteX2" fmla="*/ 11022666 w 11022666"/>
              <a:gd name="connsiteY2" fmla="*/ 334153 h 334153"/>
              <a:gd name="connsiteX3" fmla="*/ 0 w 11022666"/>
              <a:gd name="connsiteY3" fmla="*/ 334153 h 334153"/>
              <a:gd name="connsiteX4" fmla="*/ 0 w 11022666"/>
              <a:gd name="connsiteY4" fmla="*/ 5976 h 334153"/>
              <a:gd name="connsiteX0" fmla="*/ 0 w 10938996"/>
              <a:gd name="connsiteY0" fmla="*/ 5976 h 334153"/>
              <a:gd name="connsiteX1" fmla="*/ 10634195 w 10938996"/>
              <a:gd name="connsiteY1" fmla="*/ 0 h 334153"/>
              <a:gd name="connsiteX2" fmla="*/ 10938996 w 10938996"/>
              <a:gd name="connsiteY2" fmla="*/ 334153 h 334153"/>
              <a:gd name="connsiteX3" fmla="*/ 0 w 10938996"/>
              <a:gd name="connsiteY3" fmla="*/ 334153 h 334153"/>
              <a:gd name="connsiteX4" fmla="*/ 0 w 10938996"/>
              <a:gd name="connsiteY4" fmla="*/ 5976 h 33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8996" h="334153">
                <a:moveTo>
                  <a:pt x="0" y="5976"/>
                </a:moveTo>
                <a:lnTo>
                  <a:pt x="10634195" y="0"/>
                </a:lnTo>
                <a:lnTo>
                  <a:pt x="10938996" y="334153"/>
                </a:lnTo>
                <a:lnTo>
                  <a:pt x="0" y="334153"/>
                </a:lnTo>
                <a:lnTo>
                  <a:pt x="0" y="59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11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F1E-29B5-44DF-923B-F7B9DC9E3F95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1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E0AD-E3B2-4B67-89C6-948F3BB5D26B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8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CA-0AD2-4FBB-8520-1B481642B90F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4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C4A2-8FCA-42DC-A1B2-B0B4B1074DBE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0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B421D-14E4-4526-B561-2BC54A97B36E}" type="datetime1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95BBA-6F4C-497A-BA8E-C047A9700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47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25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5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9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8.png"/><Relationship Id="rId2" Type="http://schemas.openxmlformats.org/officeDocument/2006/relationships/image" Target="../media/image22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7.png"/><Relationship Id="rId5" Type="http://schemas.openxmlformats.org/officeDocument/2006/relationships/image" Target="../media/image45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64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66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68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68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69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70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71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72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17" Type="http://schemas.openxmlformats.org/officeDocument/2006/relationships/image" Target="../media/image74.tiff"/><Relationship Id="rId2" Type="http://schemas.openxmlformats.org/officeDocument/2006/relationships/image" Target="../media/image22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10" Type="http://schemas.openxmlformats.org/officeDocument/2006/relationships/image" Target="../media/image56.png"/><Relationship Id="rId4" Type="http://schemas.openxmlformats.org/officeDocument/2006/relationships/image" Target="../media/image25.png"/><Relationship Id="rId9" Type="http://schemas.openxmlformats.org/officeDocument/2006/relationships/image" Target="../media/image55.png"/><Relationship Id="rId1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hyperlink" Target="https://www.kaggle.com/gmadevs/atp-matches-dataset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8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60.png"/><Relationship Id="rId2" Type="http://schemas.openxmlformats.org/officeDocument/2006/relationships/image" Target="../media/image22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45.png"/><Relationship Id="rId15" Type="http://schemas.openxmlformats.org/officeDocument/2006/relationships/image" Target="../media/image79.png"/><Relationship Id="rId10" Type="http://schemas.openxmlformats.org/officeDocument/2006/relationships/image" Target="../media/image58.png"/><Relationship Id="rId4" Type="http://schemas.openxmlformats.org/officeDocument/2006/relationships/image" Target="../media/image25.png"/><Relationship Id="rId9" Type="http://schemas.openxmlformats.org/officeDocument/2006/relationships/image" Target="../media/image56.png"/><Relationship Id="rId1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hyperlink" Target="https://www.kaggle.com/gmadevs/atp-matches-dataset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AE0F9C6-E2BE-4EE8-AA51-BAA594BF5723}"/>
              </a:ext>
            </a:extLst>
          </p:cNvPr>
          <p:cNvGrpSpPr/>
          <p:nvPr/>
        </p:nvGrpSpPr>
        <p:grpSpPr>
          <a:xfrm>
            <a:off x="1029629" y="1336748"/>
            <a:ext cx="10132742" cy="4184504"/>
            <a:chOff x="1029629" y="1107396"/>
            <a:chExt cx="10132742" cy="4184504"/>
          </a:xfrm>
          <a:solidFill>
            <a:srgbClr val="4BC999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05EB5B0-7A9E-4D74-826F-1BDD0D747957}"/>
                </a:ext>
              </a:extLst>
            </p:cNvPr>
            <p:cNvSpPr/>
            <p:nvPr/>
          </p:nvSpPr>
          <p:spPr>
            <a:xfrm rot="16200000">
              <a:off x="6074400" y="-3937375"/>
              <a:ext cx="43200" cy="10132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>
                  <a:solidFill>
                    <a:schemeClr val="tx1"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57CFAF-8889-4157-B2A2-DCEFA87C3813}"/>
                </a:ext>
              </a:extLst>
            </p:cNvPr>
            <p:cNvSpPr/>
            <p:nvPr/>
          </p:nvSpPr>
          <p:spPr>
            <a:xfrm rot="16200000">
              <a:off x="6074400" y="203929"/>
              <a:ext cx="43200" cy="10132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>
                  <a:solidFill>
                    <a:schemeClr val="tx1">
                      <a:alpha val="0"/>
                    </a:schemeClr>
                  </a:solidFill>
                </a:ln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599040" y="7544032"/>
            <a:ext cx="26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>
                <a:ln>
                  <a:solidFill>
                    <a:schemeClr val="tx1">
                      <a:alpha val="0"/>
                    </a:schemeClr>
                  </a:solidFill>
                </a:ln>
                <a:latin typeface="a고딕14" panose="02020600000000000000" pitchFamily="18" charset="-127"/>
                <a:ea typeface="a고딕14" panose="02020600000000000000" pitchFamily="18" charset="-127"/>
              </a:rPr>
              <a:t>X</a:t>
            </a:r>
            <a:endParaRPr lang="ko-KR" altLang="en-US" sz="1400" b="0" dirty="0">
              <a:ln>
                <a:solidFill>
                  <a:schemeClr val="tx1">
                    <a:alpha val="0"/>
                  </a:schemeClr>
                </a:solidFill>
              </a:ln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36727" y="6347976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고딕12" panose="02020600000000000000" pitchFamily="18" charset="-127"/>
                <a:ea typeface="a고딕12" panose="02020600000000000000" pitchFamily="18" charset="-127"/>
              </a:rPr>
              <a:t>김승현 원준상 이윤수 최진우</a:t>
            </a:r>
            <a:endParaRPr lang="ko-KR" altLang="en-US" sz="18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CA3465-E1C4-41EA-9BDC-5E9CDD027F0F}"/>
              </a:ext>
            </a:extLst>
          </p:cNvPr>
          <p:cNvGrpSpPr/>
          <p:nvPr/>
        </p:nvGrpSpPr>
        <p:grpSpPr>
          <a:xfrm>
            <a:off x="1079790" y="2430267"/>
            <a:ext cx="10032417" cy="2323230"/>
            <a:chOff x="1796061" y="1952612"/>
            <a:chExt cx="8599873" cy="20278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0E26D54-4946-4436-9C18-A2588FE3F10B}"/>
                </a:ext>
              </a:extLst>
            </p:cNvPr>
            <p:cNvSpPr/>
            <p:nvPr/>
          </p:nvSpPr>
          <p:spPr>
            <a:xfrm>
              <a:off x="4088293" y="3093937"/>
              <a:ext cx="4015410" cy="886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BarunGothic" charset="-127"/>
                  <a:ea typeface="NanumBarunGothic" charset="-127"/>
                  <a:cs typeface="NanumBarunGothic" charset="-127"/>
                </a:rPr>
                <a:t>Python</a:t>
              </a:r>
              <a:r>
                <a:rPr lang="ko-KR" altLang="en-US" sz="20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BarunGothic" charset="-127"/>
                  <a:ea typeface="NanumBarunGothic" charset="-127"/>
                  <a:cs typeface="NanumBarunGothic" charset="-127"/>
                </a:rPr>
                <a:t> 사이킷런을 통해</a:t>
              </a:r>
              <a:endPara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endParaRPr>
            </a:p>
            <a:p>
              <a:pPr algn="ctr"/>
              <a:r>
                <a:rPr lang="ko-KR" altLang="en-US" sz="20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BarunGothic" charset="-127"/>
                  <a:ea typeface="NanumBarunGothic" charset="-127"/>
                  <a:cs typeface="NanumBarunGothic" charset="-127"/>
                </a:rPr>
                <a:t>경기 운영 데이터를 기반으로</a:t>
              </a:r>
              <a:endPara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endParaRPr>
            </a:p>
            <a:p>
              <a:pPr algn="ctr"/>
              <a:r>
                <a:rPr lang="ko-KR" altLang="en-US" sz="20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BarunGothic" charset="-127"/>
                  <a:ea typeface="NanumBarunGothic" charset="-127"/>
                  <a:cs typeface="NanumBarunGothic" charset="-127"/>
                </a:rPr>
                <a:t>프로 테니스 선수의 랭킹 예측 </a:t>
              </a:r>
            </a:p>
          </p:txBody>
        </p:sp>
        <p:sp>
          <p:nvSpPr>
            <p:cNvPr id="37" name="TextBox 35">
              <a:extLst>
                <a:ext uri="{FF2B5EF4-FFF2-40B4-BE49-F238E27FC236}">
                  <a16:creationId xmlns:a16="http://schemas.microsoft.com/office/drawing/2014/main" id="{C4A78DCF-65D8-4ABC-950D-30D15E4BB27A}"/>
                </a:ext>
              </a:extLst>
            </p:cNvPr>
            <p:cNvSpPr txBox="1"/>
            <p:nvPr/>
          </p:nvSpPr>
          <p:spPr>
            <a:xfrm>
              <a:off x="1796061" y="1952612"/>
              <a:ext cx="8599873" cy="8865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BarunGothic" charset="-127"/>
                  <a:ea typeface="NanumBarunGothic" charset="-127"/>
                  <a:cs typeface="NanumBarunGothic" charset="-127"/>
                </a:rPr>
                <a:t>ATP</a:t>
              </a:r>
              <a:r>
                <a:rPr lang="ko-KR" altLang="en-US" sz="60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NanumBarunGothic" charset="-127"/>
                  <a:ea typeface="NanumBarunGothic" charset="-127"/>
                  <a:cs typeface="NanumBarunGothic" charset="-127"/>
                </a:rPr>
                <a:t> 프로 테니스 선수 랭킹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49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4021490" y="-525303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4116262" y="336548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47" y="1601196"/>
            <a:ext cx="8283630" cy="4733503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754579" y="1248720"/>
            <a:ext cx="4773810" cy="3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게임시간</a:t>
            </a:r>
          </a:p>
        </p:txBody>
      </p:sp>
      <p:cxnSp>
        <p:nvCxnSpPr>
          <p:cNvPr id="58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"/>
          <p:cNvSpPr>
            <a:spLocks noGrp="1"/>
          </p:cNvSpPr>
          <p:nvPr>
            <p:ph type="title"/>
          </p:nvPr>
        </p:nvSpPr>
        <p:spPr>
          <a:xfrm>
            <a:off x="954369" y="231164"/>
            <a:ext cx="8975699" cy="465440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5696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2551591" y="177894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232229" y="499626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0726" y="4364036"/>
            <a:ext cx="42672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8244" y="-1214825"/>
            <a:ext cx="4216400" cy="256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184" y="1969959"/>
            <a:ext cx="4356100" cy="248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00" y="1969959"/>
            <a:ext cx="7807134" cy="43138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7054" y="9587690"/>
            <a:ext cx="4229100" cy="2400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9471" y="7542606"/>
            <a:ext cx="4318000" cy="2425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464" y="8320458"/>
            <a:ext cx="4216400" cy="2451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113" y="8508725"/>
            <a:ext cx="4279900" cy="2451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9232355"/>
            <a:ext cx="4330700" cy="2400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8264" y="10959825"/>
            <a:ext cx="4267200" cy="2476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134" y="11874500"/>
            <a:ext cx="4318000" cy="2501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11242329"/>
            <a:ext cx="4203700" cy="25273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-3794893" y="5042986"/>
            <a:ext cx="3224258" cy="540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4579" y="1273621"/>
            <a:ext cx="4840968" cy="307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서브에이스</a:t>
            </a:r>
          </a:p>
        </p:txBody>
      </p:sp>
      <p:cxnSp>
        <p:nvCxnSpPr>
          <p:cNvPr id="5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40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4698348" y="-672646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6333259" y="-755100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2298" y="-1736765"/>
            <a:ext cx="42672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02150" y="-2188713"/>
            <a:ext cx="4216400" cy="256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184" y="1969959"/>
            <a:ext cx="4356100" cy="248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964" y="5602286"/>
            <a:ext cx="4229100" cy="233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76" y="1752825"/>
            <a:ext cx="8155724" cy="46289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88" y="10699750"/>
            <a:ext cx="4318000" cy="2425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464" y="8320458"/>
            <a:ext cx="4216400" cy="2451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113" y="8508725"/>
            <a:ext cx="4279900" cy="2451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9232355"/>
            <a:ext cx="4330700" cy="2400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8264" y="10959825"/>
            <a:ext cx="4267200" cy="2476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134" y="11874500"/>
            <a:ext cx="4318000" cy="2501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11242329"/>
            <a:ext cx="4203700" cy="25273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-5085750" y="3786121"/>
            <a:ext cx="3224258" cy="540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4579" y="1224837"/>
            <a:ext cx="4991203" cy="356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더블폴트</a:t>
            </a:r>
          </a:p>
        </p:txBody>
      </p:sp>
      <p:cxnSp>
        <p:nvCxnSpPr>
          <p:cNvPr id="5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83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4132844" y="-523196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4808752" y="499626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2307" y="-3129274"/>
            <a:ext cx="42672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9427" y="4686828"/>
            <a:ext cx="4216400" cy="256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184" y="1969959"/>
            <a:ext cx="4356100" cy="248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964" y="5602286"/>
            <a:ext cx="4229100" cy="233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329" y="5074376"/>
            <a:ext cx="4229100" cy="2400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41" y="1812557"/>
            <a:ext cx="7872827" cy="44226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464" y="8320458"/>
            <a:ext cx="4216400" cy="2451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113" y="8508725"/>
            <a:ext cx="4279900" cy="2451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9232355"/>
            <a:ext cx="4330700" cy="2400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8264" y="10959825"/>
            <a:ext cx="4267200" cy="2476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134" y="11874500"/>
            <a:ext cx="4318000" cy="2501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11242329"/>
            <a:ext cx="4203700" cy="25273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754579" y="1276338"/>
            <a:ext cx="4840968" cy="304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서브포인트</a:t>
            </a:r>
          </a:p>
        </p:txBody>
      </p:sp>
      <p:cxnSp>
        <p:nvCxnSpPr>
          <p:cNvPr id="5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181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5164249" y="-573790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175523" y="516560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9278" y="750759"/>
            <a:ext cx="42672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08817" y="-192179"/>
            <a:ext cx="4216400" cy="256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184" y="1969959"/>
            <a:ext cx="4356100" cy="248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964" y="5602286"/>
            <a:ext cx="4229100" cy="233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0865" y="7049155"/>
            <a:ext cx="4229100" cy="2400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688" y="8223848"/>
            <a:ext cx="4318000" cy="2425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"/>
          <a:stretch/>
        </p:blipFill>
        <p:spPr>
          <a:xfrm>
            <a:off x="2051617" y="1861457"/>
            <a:ext cx="7920855" cy="44964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113" y="8508725"/>
            <a:ext cx="4279900" cy="2451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9232355"/>
            <a:ext cx="4330700" cy="2400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8264" y="10959825"/>
            <a:ext cx="4267200" cy="2476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134" y="11874500"/>
            <a:ext cx="4318000" cy="2501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11242329"/>
            <a:ext cx="4203700" cy="25273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754579" y="1287502"/>
            <a:ext cx="4840968" cy="293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첫서브성공</a:t>
            </a:r>
          </a:p>
        </p:txBody>
      </p:sp>
      <p:cxnSp>
        <p:nvCxnSpPr>
          <p:cNvPr id="5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4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4098429" y="-523196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4475514" y="-268200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102" y="-541688"/>
            <a:ext cx="42672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0166" y="2101350"/>
            <a:ext cx="4216400" cy="256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184" y="1969959"/>
            <a:ext cx="4356100" cy="248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964" y="5602286"/>
            <a:ext cx="4229100" cy="233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6151" y="2581547"/>
            <a:ext cx="4229100" cy="2400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40" y="9206955"/>
            <a:ext cx="4318000" cy="2425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464" y="8320458"/>
            <a:ext cx="4216400" cy="2451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82" y="1827321"/>
            <a:ext cx="7820434" cy="44787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9232355"/>
            <a:ext cx="4330700" cy="2400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8264" y="10959825"/>
            <a:ext cx="4267200" cy="2476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134" y="11874500"/>
            <a:ext cx="4318000" cy="2501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11242329"/>
            <a:ext cx="4203700" cy="25273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754579" y="1164405"/>
            <a:ext cx="6484324" cy="416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첫 서브 점수 획득</a:t>
            </a:r>
          </a:p>
        </p:txBody>
      </p:sp>
      <p:cxnSp>
        <p:nvCxnSpPr>
          <p:cNvPr id="5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91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5752417" y="-850484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6669797" y="-236787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1066" y="1084909"/>
            <a:ext cx="42672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48146" y="1969959"/>
            <a:ext cx="4216400" cy="256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184" y="1969959"/>
            <a:ext cx="4356100" cy="248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964" y="5602286"/>
            <a:ext cx="4229100" cy="233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1684" y="5036049"/>
            <a:ext cx="4229100" cy="2400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153" y="1239838"/>
            <a:ext cx="4318000" cy="2425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464" y="8320458"/>
            <a:ext cx="4216400" cy="2451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113" y="8508725"/>
            <a:ext cx="4279900" cy="2451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26" y="1897989"/>
            <a:ext cx="8211040" cy="455098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8264" y="10959825"/>
            <a:ext cx="4267200" cy="2476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134" y="11874500"/>
            <a:ext cx="4318000" cy="2501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11242329"/>
            <a:ext cx="4203700" cy="25273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842434" y="7755951"/>
            <a:ext cx="3224258" cy="540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서브 점수 획득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4579" y="1213593"/>
            <a:ext cx="5783435" cy="367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(9/12)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두번째서브점수 획득</a:t>
            </a:r>
          </a:p>
        </p:txBody>
      </p:sp>
      <p:cxnSp>
        <p:nvCxnSpPr>
          <p:cNvPr id="5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71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78" y="-8532608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3023410" y="-479012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8336364" y="-511863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7460312" y="-2319830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5504" y="176283"/>
            <a:ext cx="42672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9698" y="2164306"/>
            <a:ext cx="4216400" cy="256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184" y="1969959"/>
            <a:ext cx="4356100" cy="248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964" y="5602286"/>
            <a:ext cx="4229100" cy="233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6666" y="3308280"/>
            <a:ext cx="4229100" cy="2400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312" y="9840320"/>
            <a:ext cx="4318000" cy="2425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464" y="8320458"/>
            <a:ext cx="4216400" cy="2451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113" y="8508725"/>
            <a:ext cx="4279900" cy="2451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9232355"/>
            <a:ext cx="4330700" cy="2400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00" y="1877585"/>
            <a:ext cx="7844021" cy="455233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134" y="11874500"/>
            <a:ext cx="4318000" cy="2501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11242329"/>
            <a:ext cx="4203700" cy="25273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289477" y="7668961"/>
            <a:ext cx="3224258" cy="540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서브게임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4579" y="1302844"/>
            <a:ext cx="5636297" cy="278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서브게임수</a:t>
            </a:r>
          </a:p>
        </p:txBody>
      </p:sp>
      <p:cxnSp>
        <p:nvCxnSpPr>
          <p:cNvPr id="5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4531884" y="-523196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4262955" y="126156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0307" y="1350575"/>
            <a:ext cx="42672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810" y="2148160"/>
            <a:ext cx="4216400" cy="256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184" y="1969959"/>
            <a:ext cx="4356100" cy="248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964" y="5602286"/>
            <a:ext cx="4229100" cy="233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6677" y="5313859"/>
            <a:ext cx="4229100" cy="2400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240" y="11085624"/>
            <a:ext cx="4318000" cy="2425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464" y="8320458"/>
            <a:ext cx="4216400" cy="2451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113" y="8508725"/>
            <a:ext cx="4279900" cy="2451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9232355"/>
            <a:ext cx="4330700" cy="2400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8264" y="10959825"/>
            <a:ext cx="4267200" cy="2476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73" y="1907588"/>
            <a:ext cx="7762095" cy="4497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11242329"/>
            <a:ext cx="4203700" cy="25273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4402112" y="7787698"/>
            <a:ext cx="3224258" cy="540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 세이브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4579" y="1249260"/>
            <a:ext cx="6038107" cy="331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(11/12)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브레이크포인트 세이브</a:t>
            </a:r>
          </a:p>
        </p:txBody>
      </p:sp>
      <p:cxnSp>
        <p:nvCxnSpPr>
          <p:cNvPr id="5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6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3992775" y="-509030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4262955" y="27046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82" y="10926671"/>
            <a:ext cx="4267200" cy="243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4664" y="2074654"/>
            <a:ext cx="4216400" cy="256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184" y="1969959"/>
            <a:ext cx="4356100" cy="248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964" y="5602286"/>
            <a:ext cx="4229100" cy="233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9742" y="5579574"/>
            <a:ext cx="4229100" cy="2400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524" y="7939086"/>
            <a:ext cx="4318000" cy="2425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7464" y="8320458"/>
            <a:ext cx="4216400" cy="2451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113" y="8508725"/>
            <a:ext cx="4279900" cy="2451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9232355"/>
            <a:ext cx="4330700" cy="2400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8264" y="10959825"/>
            <a:ext cx="4267200" cy="2476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134" y="11874500"/>
            <a:ext cx="4318000" cy="2501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8" b="710"/>
          <a:stretch/>
        </p:blipFill>
        <p:spPr>
          <a:xfrm>
            <a:off x="2015150" y="1784074"/>
            <a:ext cx="7858451" cy="4409093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4292633" y="8137763"/>
            <a:ext cx="3224258" cy="540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 상황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4579" y="1239838"/>
            <a:ext cx="5783435" cy="34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(12/12)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브레이크포인트 상황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3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7"/>
          <p:cNvSpPr/>
          <p:nvPr/>
        </p:nvSpPr>
        <p:spPr>
          <a:xfrm flipH="1">
            <a:off x="-3" y="-62523"/>
            <a:ext cx="9839198" cy="6940001"/>
          </a:xfrm>
          <a:custGeom>
            <a:avLst/>
            <a:gdLst>
              <a:gd name="connsiteX0" fmla="*/ 0 w 6279687"/>
              <a:gd name="connsiteY0" fmla="*/ 0 h 6854600"/>
              <a:gd name="connsiteX1" fmla="*/ 6279687 w 6279687"/>
              <a:gd name="connsiteY1" fmla="*/ 0 h 6854600"/>
              <a:gd name="connsiteX2" fmla="*/ 6279687 w 6279687"/>
              <a:gd name="connsiteY2" fmla="*/ 6854600 h 6854600"/>
              <a:gd name="connsiteX3" fmla="*/ 0 w 6279687"/>
              <a:gd name="connsiteY3" fmla="*/ 6854600 h 6854600"/>
              <a:gd name="connsiteX4" fmla="*/ 0 w 6279687"/>
              <a:gd name="connsiteY4" fmla="*/ 0 h 6854600"/>
              <a:gd name="connsiteX0" fmla="*/ 878066 w 7157753"/>
              <a:gd name="connsiteY0" fmla="*/ 0 h 6878822"/>
              <a:gd name="connsiteX1" fmla="*/ 7157753 w 7157753"/>
              <a:gd name="connsiteY1" fmla="*/ 0 h 6878822"/>
              <a:gd name="connsiteX2" fmla="*/ 7157753 w 7157753"/>
              <a:gd name="connsiteY2" fmla="*/ 6854600 h 6878822"/>
              <a:gd name="connsiteX3" fmla="*/ 0 w 7157753"/>
              <a:gd name="connsiteY3" fmla="*/ 6878822 h 6878822"/>
              <a:gd name="connsiteX4" fmla="*/ 878066 w 7157753"/>
              <a:gd name="connsiteY4" fmla="*/ 0 h 6878822"/>
              <a:gd name="connsiteX0" fmla="*/ 2809812 w 7157753"/>
              <a:gd name="connsiteY0" fmla="*/ 24222 h 6878822"/>
              <a:gd name="connsiteX1" fmla="*/ 7157753 w 7157753"/>
              <a:gd name="connsiteY1" fmla="*/ 0 h 6878822"/>
              <a:gd name="connsiteX2" fmla="*/ 7157753 w 7157753"/>
              <a:gd name="connsiteY2" fmla="*/ 6854600 h 6878822"/>
              <a:gd name="connsiteX3" fmla="*/ 0 w 7157753"/>
              <a:gd name="connsiteY3" fmla="*/ 6878822 h 6878822"/>
              <a:gd name="connsiteX4" fmla="*/ 2809812 w 7157753"/>
              <a:gd name="connsiteY4" fmla="*/ 24222 h 6878822"/>
              <a:gd name="connsiteX0" fmla="*/ 2852202 w 7157753"/>
              <a:gd name="connsiteY0" fmla="*/ 0 h 6884878"/>
              <a:gd name="connsiteX1" fmla="*/ 7157753 w 7157753"/>
              <a:gd name="connsiteY1" fmla="*/ 6056 h 6884878"/>
              <a:gd name="connsiteX2" fmla="*/ 7157753 w 7157753"/>
              <a:gd name="connsiteY2" fmla="*/ 6860656 h 6884878"/>
              <a:gd name="connsiteX3" fmla="*/ 0 w 7157753"/>
              <a:gd name="connsiteY3" fmla="*/ 6884878 h 6884878"/>
              <a:gd name="connsiteX4" fmla="*/ 2852202 w 7157753"/>
              <a:gd name="connsiteY4" fmla="*/ 0 h 6884878"/>
              <a:gd name="connsiteX0" fmla="*/ 1501483 w 5807034"/>
              <a:gd name="connsiteY0" fmla="*/ 0 h 6872303"/>
              <a:gd name="connsiteX1" fmla="*/ 5807034 w 5807034"/>
              <a:gd name="connsiteY1" fmla="*/ 6056 h 6872303"/>
              <a:gd name="connsiteX2" fmla="*/ 5807034 w 5807034"/>
              <a:gd name="connsiteY2" fmla="*/ 6860656 h 6872303"/>
              <a:gd name="connsiteX3" fmla="*/ 0 w 5807034"/>
              <a:gd name="connsiteY3" fmla="*/ 6872303 h 6872303"/>
              <a:gd name="connsiteX4" fmla="*/ 1501483 w 5807034"/>
              <a:gd name="connsiteY4" fmla="*/ 0 h 6872303"/>
              <a:gd name="connsiteX0" fmla="*/ 1501483 w 5807034"/>
              <a:gd name="connsiteY0" fmla="*/ 0 h 6897453"/>
              <a:gd name="connsiteX1" fmla="*/ 5807034 w 5807034"/>
              <a:gd name="connsiteY1" fmla="*/ 6056 h 6897453"/>
              <a:gd name="connsiteX2" fmla="*/ 5807034 w 5807034"/>
              <a:gd name="connsiteY2" fmla="*/ 6860656 h 6897453"/>
              <a:gd name="connsiteX3" fmla="*/ 0 w 5807034"/>
              <a:gd name="connsiteY3" fmla="*/ 6897453 h 6897453"/>
              <a:gd name="connsiteX4" fmla="*/ 1501483 w 5807034"/>
              <a:gd name="connsiteY4" fmla="*/ 0 h 6897453"/>
              <a:gd name="connsiteX0" fmla="*/ 1490029 w 5795580"/>
              <a:gd name="connsiteY0" fmla="*/ 0 h 6860656"/>
              <a:gd name="connsiteX1" fmla="*/ 5795580 w 5795580"/>
              <a:gd name="connsiteY1" fmla="*/ 6056 h 6860656"/>
              <a:gd name="connsiteX2" fmla="*/ 5795580 w 5795580"/>
              <a:gd name="connsiteY2" fmla="*/ 6860656 h 6860656"/>
              <a:gd name="connsiteX3" fmla="*/ 0 w 5795580"/>
              <a:gd name="connsiteY3" fmla="*/ 6859967 h 6860656"/>
              <a:gd name="connsiteX4" fmla="*/ 1490029 w 5795580"/>
              <a:gd name="connsiteY4" fmla="*/ 0 h 686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5580" h="6860656">
                <a:moveTo>
                  <a:pt x="1490029" y="0"/>
                </a:moveTo>
                <a:lnTo>
                  <a:pt x="5795580" y="6056"/>
                </a:lnTo>
                <a:lnTo>
                  <a:pt x="5795580" y="6860656"/>
                </a:lnTo>
                <a:lnTo>
                  <a:pt x="0" y="6859967"/>
                </a:lnTo>
                <a:lnTo>
                  <a:pt x="1490029" y="0"/>
                </a:lnTo>
                <a:close/>
              </a:path>
            </a:pathLst>
          </a:custGeom>
          <a:solidFill>
            <a:srgbClr val="4BC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91" y="1468955"/>
            <a:ext cx="4463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Contents</a:t>
            </a:r>
            <a:endParaRPr lang="ko-KR" altLang="en-US" sz="6000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014" y="2616812"/>
            <a:ext cx="82494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- </a:t>
            </a:r>
            <a:r>
              <a:rPr lang="en-US" altLang="ko-KR" sz="32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PartⅠ</a:t>
            </a:r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:</a:t>
            </a:r>
            <a:r>
              <a:rPr lang="ko-KR" altLang="en-US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Why Tennis</a:t>
            </a:r>
          </a:p>
          <a:p>
            <a:pPr>
              <a:lnSpc>
                <a:spcPct val="110000"/>
              </a:lnSpc>
            </a:pPr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- </a:t>
            </a:r>
            <a:r>
              <a:rPr lang="en-US" altLang="ko-KR" sz="32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PartⅡ</a:t>
            </a:r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: </a:t>
            </a:r>
            <a:r>
              <a:rPr lang="ko-KR" altLang="en-US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데이터 전처리 및 데이터 파이프라인</a:t>
            </a:r>
            <a:endParaRPr lang="en-US" altLang="ko-KR" sz="3200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- Part III: </a:t>
            </a:r>
            <a:r>
              <a:rPr lang="ko-KR" altLang="en-US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모델 선택 및 분석</a:t>
            </a:r>
            <a:endParaRPr lang="en-US" altLang="ko-KR" sz="3200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- Part IV: </a:t>
            </a:r>
            <a:r>
              <a:rPr lang="ko-KR" altLang="en-US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교차검증</a:t>
            </a:r>
            <a:endParaRPr lang="en-US" altLang="ko-KR" sz="3200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- Part V: </a:t>
            </a:r>
            <a:r>
              <a:rPr lang="ko-KR" altLang="en-US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모델 세부 조정</a:t>
            </a:r>
            <a:endParaRPr lang="en-US" altLang="ko-KR" sz="3200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002" y="1398936"/>
            <a:ext cx="1536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4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 Train &amp; Test Set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과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Test Set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 분석하기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Train/Test Set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분리하기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7" name="삼각형 46"/>
          <p:cNvSpPr/>
          <p:nvPr/>
        </p:nvSpPr>
        <p:spPr>
          <a:xfrm rot="16200000" flipH="1" flipV="1">
            <a:off x="299041" y="5560799"/>
            <a:ext cx="1086786" cy="4805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3398060" y="2187283"/>
            <a:ext cx="5436721" cy="7135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데이터에서 슬라이스 된 데이터를 먼저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copy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함수로 저장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5" y="1763482"/>
            <a:ext cx="11107527" cy="8949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9" y="2689774"/>
            <a:ext cx="11318163" cy="242906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1306286" y="5257663"/>
            <a:ext cx="10369777" cy="1032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Train_test_split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사용해서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set, test set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분리함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size 20%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state=42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무작위로 뽑음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114" y="-525793"/>
            <a:ext cx="6235700" cy="1206500"/>
          </a:xfrm>
          <a:prstGeom prst="rect">
            <a:avLst/>
          </a:prstGeom>
        </p:spPr>
      </p:pic>
      <p:cxnSp>
        <p:nvCxnSpPr>
          <p:cNvPr id="20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24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 Train &amp; Test Set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분리 및 카테고리 생성 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서브에이스 카테고리 생성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7"/>
            <a:ext cx="3078843" cy="253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Train/Test Set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히스토그램 확인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19534" y="5954462"/>
            <a:ext cx="5132004" cy="4439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대략적으로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train, test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분리를 확인할 수 있음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661557" y="-1283248"/>
            <a:ext cx="10369777" cy="1032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Train_test_split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사용해서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set, test 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분리함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size 20%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state=42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무작위로 뽑음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" y="1669598"/>
            <a:ext cx="5463859" cy="105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t="3656" r="5855" b="6275"/>
          <a:stretch/>
        </p:blipFill>
        <p:spPr>
          <a:xfrm>
            <a:off x="842434" y="2831023"/>
            <a:ext cx="4791557" cy="3053444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6725"/>
            <a:ext cx="3834068" cy="180083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334642" y="12791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서브에이스 카테고리 생성</a:t>
            </a:r>
          </a:p>
        </p:txBody>
      </p:sp>
      <p:sp>
        <p:nvSpPr>
          <p:cNvPr id="22" name="타원 21"/>
          <p:cNvSpPr/>
          <p:nvPr/>
        </p:nvSpPr>
        <p:spPr>
          <a:xfrm>
            <a:off x="6096000" y="12416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6258992" y="15584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41"/>
          <a:stretch/>
        </p:blipFill>
        <p:spPr>
          <a:xfrm>
            <a:off x="9892357" y="1792059"/>
            <a:ext cx="1800401" cy="1828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6024800" y="4141053"/>
            <a:ext cx="5651263" cy="551633"/>
          </a:xfrm>
          <a:prstGeom prst="rect">
            <a:avLst/>
          </a:prstGeom>
        </p:spPr>
      </p:pic>
      <p:sp>
        <p:nvSpPr>
          <p:cNvPr id="26" name="삼각형 46"/>
          <p:cNvSpPr/>
          <p:nvPr/>
        </p:nvSpPr>
        <p:spPr>
          <a:xfrm flipH="1" flipV="1">
            <a:off x="6125675" y="3565584"/>
            <a:ext cx="5550388" cy="4805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6265549" y="4604657"/>
            <a:ext cx="2992747" cy="18652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212420" y="4631847"/>
            <a:ext cx="2463643" cy="1722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칼럼의 카테고리 생성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8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승자 랭킹 상관 관계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승자 랭킹과 다른 변수들 사이의 상관 관계를 계산하고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Scatter Matrix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생성함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승자 랭킹 상관 관계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34642" y="12791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Scatter Matrix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</a:p>
        </p:txBody>
      </p:sp>
      <p:sp>
        <p:nvSpPr>
          <p:cNvPr id="22" name="타원 21"/>
          <p:cNvSpPr/>
          <p:nvPr/>
        </p:nvSpPr>
        <p:spPr>
          <a:xfrm>
            <a:off x="6096000" y="12416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6258992" y="15584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148650" y="7484888"/>
            <a:ext cx="2463643" cy="1722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칼럽의 카테고리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764110"/>
            <a:ext cx="5435600" cy="526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4" y="2373940"/>
            <a:ext cx="3857444" cy="394010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348540" y="2303458"/>
            <a:ext cx="1602997" cy="40782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변수 간의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상관 관계 확인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6120221" y="1751189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192286" y="3437483"/>
            <a:ext cx="5449985" cy="28765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 x 12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개의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Scatter Matrix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776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승자 랭킹 상관 관계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Scatter Matrix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148650" y="7484888"/>
            <a:ext cx="2463643" cy="1722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칼럽의 카테고리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10" y="1297696"/>
            <a:ext cx="8379256" cy="50570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405" y="8388892"/>
            <a:ext cx="6692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3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2.2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파이프라인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레이블 분리와 결측값 처리 및 정규화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레이블 분리 및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Simpleputer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과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StandardScaler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사용하여 파이프 라인을 준비함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레이블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(y)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34642" y="12791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6096000" y="12416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6258992" y="15584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148650" y="7484888"/>
            <a:ext cx="2463643" cy="1722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칼럽의 카테고리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455770" y="2406599"/>
            <a:ext cx="3512098" cy="2334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예측할 칼럼 </a:t>
            </a: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winner_rank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분리해줌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6" y="1736725"/>
            <a:ext cx="5439492" cy="6502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5" y="2386987"/>
            <a:ext cx="186690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78"/>
          <a:stretch/>
        </p:blipFill>
        <p:spPr>
          <a:xfrm>
            <a:off x="6117510" y="1757756"/>
            <a:ext cx="5496932" cy="178554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112328" y="3627691"/>
            <a:ext cx="5580063" cy="1113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SimpleImputer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StandardScaler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사용하여 결측값을 채우고 정규화를 함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삼각형 46"/>
          <p:cNvSpPr/>
          <p:nvPr/>
        </p:nvSpPr>
        <p:spPr>
          <a:xfrm rot="16200000" flipH="1" flipV="1">
            <a:off x="-334659" y="7848863"/>
            <a:ext cx="1086786" cy="4805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2586" y="7545727"/>
            <a:ext cx="10447726" cy="1032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Train_test_split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사용해서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set, test set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분리함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size 20%</a:t>
            </a:r>
          </a:p>
          <a:p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state=42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무작위로 뽑음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63"/>
          <a:stretch/>
        </p:blipFill>
        <p:spPr>
          <a:xfrm>
            <a:off x="6059453" y="4833855"/>
            <a:ext cx="5370547" cy="1431201"/>
          </a:xfrm>
          <a:prstGeom prst="rect">
            <a:avLst/>
          </a:prstGeom>
        </p:spPr>
      </p:pic>
      <p:cxnSp>
        <p:nvCxnSpPr>
          <p:cNvPr id="30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75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2.2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파이프라인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-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ColumnTransformer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최종적으로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ColumnTransformer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사용하여 데이터 파이프라인 준비 완료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148650" y="7484888"/>
            <a:ext cx="2463643" cy="1722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칼럽의 카테고리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sp>
        <p:nvSpPr>
          <p:cNvPr id="31" name="삼각형 46"/>
          <p:cNvSpPr/>
          <p:nvPr/>
        </p:nvSpPr>
        <p:spPr>
          <a:xfrm rot="16200000" flipH="1" flipV="1">
            <a:off x="3986635" y="3824105"/>
            <a:ext cx="4668154" cy="4805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36865" y="1781260"/>
            <a:ext cx="5039197" cy="4573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준비된 데이터 파이프라인을 통해서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머신러닝 학습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524675" y="1777118"/>
            <a:ext cx="5426863" cy="23241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12047" y="4153936"/>
            <a:ext cx="5439492" cy="1113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ColumnTransformer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최종적으로 </a:t>
            </a: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tennis_prepared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형태로 데이터 준비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 학습을 위한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파이프라인 준비 완료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540657" y="5326743"/>
            <a:ext cx="5517243" cy="1057728"/>
          </a:xfrm>
          <a:prstGeom prst="rect">
            <a:avLst/>
          </a:prstGeom>
        </p:spPr>
      </p:pic>
      <p:cxnSp>
        <p:nvCxnSpPr>
          <p:cNvPr id="27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355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 선택 및 분석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(1/3) – Linear Regression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Linear Regression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통해서데이터 파이프라인 분석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148650" y="7484888"/>
            <a:ext cx="2463643" cy="1722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칼럽의 카테고리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sp>
        <p:nvSpPr>
          <p:cNvPr id="31" name="삼각형 46"/>
          <p:cNvSpPr/>
          <p:nvPr/>
        </p:nvSpPr>
        <p:spPr>
          <a:xfrm flipH="1" flipV="1">
            <a:off x="541674" y="3554248"/>
            <a:ext cx="5409863" cy="4805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4580" y="8607331"/>
            <a:ext cx="5418794" cy="1012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실시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15938" y="2557603"/>
            <a:ext cx="5439492" cy="871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사용하여 분석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학습하고 몇 개의 샘플 평가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>
          <a:xfrm>
            <a:off x="515938" y="1698594"/>
            <a:ext cx="5435600" cy="800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35" y="4355398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4" y="5197215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4" y="5491296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656748" y="5562576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94" y="1713247"/>
            <a:ext cx="5702300" cy="17653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62" y="3521747"/>
            <a:ext cx="3984223" cy="283822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9963534" y="3537560"/>
            <a:ext cx="1712529" cy="28441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Mean_squared_error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np.sqrt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평가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13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 선택 및 분석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(2/3) – Decision Tree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Regressor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더 강력한 모델로 분석하기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148650" y="7484888"/>
            <a:ext cx="2463643" cy="17229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칼럽의 카테고리 생성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sp>
        <p:nvSpPr>
          <p:cNvPr id="31" name="삼각형 46"/>
          <p:cNvSpPr/>
          <p:nvPr/>
        </p:nvSpPr>
        <p:spPr>
          <a:xfrm flipH="1" flipV="1">
            <a:off x="541675" y="4030208"/>
            <a:ext cx="5409863" cy="4805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4580" y="8607331"/>
            <a:ext cx="5418794" cy="1012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실시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122654" y="3133515"/>
            <a:ext cx="5553409" cy="31309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charset="0"/>
              <a:buChar char="•"/>
            </a:pP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분석</a:t>
            </a:r>
            <a:endParaRPr lang="en-US" altLang="ko-KR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9" y="1774794"/>
            <a:ext cx="5351296" cy="13348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15938" y="3018823"/>
            <a:ext cx="5439492" cy="871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0.0 =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에러가 없음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과대적합된 것으로 생각됨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334642" y="1287865"/>
            <a:ext cx="3333842" cy="287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</a:p>
        </p:txBody>
      </p:sp>
      <p:sp>
        <p:nvSpPr>
          <p:cNvPr id="40" name="타원 39"/>
          <p:cNvSpPr/>
          <p:nvPr/>
        </p:nvSpPr>
        <p:spPr>
          <a:xfrm>
            <a:off x="6096000" y="12416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1" name="직선 연결선 45"/>
          <p:cNvCxnSpPr/>
          <p:nvPr/>
        </p:nvCxnSpPr>
        <p:spPr>
          <a:xfrm>
            <a:off x="6258992" y="15584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41675" y="4634301"/>
            <a:ext cx="5334910" cy="1727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강력한 모델을 선택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 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/>
            </a:endParaRP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Decision Tree </a:t>
            </a:r>
            <a:r>
              <a:rPr lang="en-US" altLang="ko-KR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/>
              </a:rPr>
              <a:t>Regressor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55" y="1685593"/>
            <a:ext cx="5589008" cy="1400030"/>
          </a:xfrm>
          <a:prstGeom prst="rect">
            <a:avLst/>
          </a:prstGeom>
        </p:spPr>
      </p:pic>
      <p:cxnSp>
        <p:nvCxnSpPr>
          <p:cNvPr id="43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409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 선택 및 분석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(3/3) – Random Forest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Random Forest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로 분석을 실시함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3263332" cy="28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6"/>
          <a:stretch/>
        </p:blipFill>
        <p:spPr>
          <a:xfrm>
            <a:off x="12991200" y="2559108"/>
            <a:ext cx="11160125" cy="402189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26864" y="3496727"/>
            <a:ext cx="3507377" cy="2072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4" y="1731895"/>
            <a:ext cx="11128439" cy="21379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4" y="3821876"/>
            <a:ext cx="11115384" cy="188005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88755" y="5502729"/>
            <a:ext cx="11071873" cy="860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분석 완료</a:t>
            </a:r>
          </a:p>
        </p:txBody>
      </p:sp>
      <p:cxnSp>
        <p:nvCxnSpPr>
          <p:cNvPr id="34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164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교차검증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(1/3)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Linear Regression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속에서 필요한 데이터 정제 작업 실시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3263332" cy="28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6"/>
          <a:stretch/>
        </p:blipFill>
        <p:spPr>
          <a:xfrm>
            <a:off x="12991200" y="2559108"/>
            <a:ext cx="11160125" cy="402189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88755" y="5502729"/>
            <a:ext cx="11071873" cy="860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 10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훈련 후 평가함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3" y="1690100"/>
            <a:ext cx="11156746" cy="246174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26864" y="3496727"/>
            <a:ext cx="3507377" cy="2072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47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1.1 Why Tennis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036" y="2172211"/>
            <a:ext cx="2480098" cy="2252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늘어나는 테니스에 대한 관심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34642" y="12791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6096000" y="12416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258992" y="15584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109277" y="1734859"/>
            <a:ext cx="5566786" cy="3569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선정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2711555" y="3191752"/>
            <a:ext cx="2727291" cy="6768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463" indent="-144463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 고유의 신체적인 요소에 따른 승률 분석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늘어나는 대중의 테니스에 대한 관심에 부응하여 경기별 승패 예측을 위한 데이터 분석 실시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96504" y="5831680"/>
            <a:ext cx="4825614" cy="573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높아지는 테니스에 대한 관심과 흔들리는 기존 테니스 랭킹 체계 속에서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테니스 경기의 어떤 요소들이 승패를 결정하는지 예측하고자 함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15938" y="5828833"/>
            <a:ext cx="478066" cy="5762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37035" y="1738579"/>
            <a:ext cx="2480099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배경 및 목표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삼각형 46"/>
          <p:cNvSpPr/>
          <p:nvPr/>
        </p:nvSpPr>
        <p:spPr>
          <a:xfrm flipH="1" flipV="1">
            <a:off x="530222" y="4712921"/>
            <a:ext cx="5406179" cy="82085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463116" y="2172211"/>
            <a:ext cx="2480098" cy="22529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기량 저하로 테니스 생태계에 활발하게 랭킹 변화가 일어나고 있음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63115" y="1738579"/>
            <a:ext cx="2480099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Status Quo</a:t>
            </a:r>
          </a:p>
        </p:txBody>
      </p:sp>
      <p:sp>
        <p:nvSpPr>
          <p:cNvPr id="5" name="십자형[C] 4"/>
          <p:cNvSpPr>
            <a:spLocks noChangeAspect="1"/>
          </p:cNvSpPr>
          <p:nvPr/>
        </p:nvSpPr>
        <p:spPr>
          <a:xfrm>
            <a:off x="3052865" y="3056683"/>
            <a:ext cx="360895" cy="331150"/>
          </a:xfrm>
          <a:prstGeom prst="plus">
            <a:avLst>
              <a:gd name="adj" fmla="val 473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096000" y="2197737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515747" y="2197737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35494" y="2197737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355242" y="2197737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2" name="아래쪽 화살표[D] 41"/>
          <p:cNvSpPr/>
          <p:nvPr/>
        </p:nvSpPr>
        <p:spPr>
          <a:xfrm>
            <a:off x="6553512" y="3155705"/>
            <a:ext cx="436792" cy="77490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52" name="아래쪽 화살표[D] 51"/>
          <p:cNvSpPr/>
          <p:nvPr/>
        </p:nvSpPr>
        <p:spPr>
          <a:xfrm>
            <a:off x="7969357" y="3155705"/>
            <a:ext cx="436792" cy="77490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3" name="아래쪽 화살표[D] 52"/>
          <p:cNvSpPr/>
          <p:nvPr/>
        </p:nvSpPr>
        <p:spPr>
          <a:xfrm>
            <a:off x="9414699" y="3155705"/>
            <a:ext cx="436792" cy="77490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4" name="아래쪽 화살표[D] 53"/>
          <p:cNvSpPr/>
          <p:nvPr/>
        </p:nvSpPr>
        <p:spPr>
          <a:xfrm>
            <a:off x="10815796" y="3155705"/>
            <a:ext cx="436792" cy="77490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" name="타원 5"/>
          <p:cNvSpPr/>
          <p:nvPr/>
        </p:nvSpPr>
        <p:spPr>
          <a:xfrm>
            <a:off x="6237457" y="3297003"/>
            <a:ext cx="5341421" cy="325156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Kaggle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테니스 데이터 분석을 통한 </a:t>
            </a:r>
            <a:r>
              <a:rPr kumimoji="1"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Insight </a:t>
            </a:r>
            <a:r>
              <a:rPr kumimoji="1"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도출</a:t>
            </a:r>
          </a:p>
        </p:txBody>
      </p:sp>
      <p:sp>
        <p:nvSpPr>
          <p:cNvPr id="57" name="삼각형 46"/>
          <p:cNvSpPr/>
          <p:nvPr/>
        </p:nvSpPr>
        <p:spPr>
          <a:xfrm rot="16200000" flipH="1" flipV="1">
            <a:off x="5985490" y="4812049"/>
            <a:ext cx="578977" cy="32456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0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496284" y="5356384"/>
            <a:ext cx="5187237" cy="465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경기 별 참여 선수 별 랭킹 정보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121146" y="5354890"/>
            <a:ext cx="316116" cy="10435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필요데이터</a:t>
            </a:r>
            <a:endParaRPr lang="en-US" altLang="ko-KR" sz="13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496284" y="5904854"/>
            <a:ext cx="5187237" cy="465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경기에 대한 게임 운영 기록 정보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193430" y="7363018"/>
            <a:ext cx="326496" cy="297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193430" y="7714710"/>
            <a:ext cx="326496" cy="297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6193430" y="8085830"/>
            <a:ext cx="326496" cy="297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4718005" y="2091794"/>
            <a:ext cx="1320821" cy="858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w_1stWon (number of first serve points won for winner)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96000" y="2678183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515747" y="2678183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935494" y="2678183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355242" y="2678183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09277" y="3953351"/>
            <a:ext cx="5560947" cy="6341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게임 속에서 얻을 수 있는 게임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데이터에서 승패에 주요한 영향을 미치는 것으로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생각되는 변수들을 분석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449197" y="4684478"/>
            <a:ext cx="5221027" cy="612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사이킷런을 사용을 사용하여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요소를 통한 승률 분석</a:t>
            </a:r>
            <a:endParaRPr lang="ko-KR" altLang="en-US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097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교차검증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(2/3)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Decision Tree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Regressor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속에서 필요한 데이터 정제 작업 실시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3263332" cy="288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6"/>
          <a:stretch/>
        </p:blipFill>
        <p:spPr>
          <a:xfrm>
            <a:off x="532266" y="1619079"/>
            <a:ext cx="11160125" cy="402189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88755" y="5502729"/>
            <a:ext cx="11071873" cy="860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트리 모델을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훈련 후 평가함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26863" y="4949970"/>
            <a:ext cx="3702237" cy="324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78" y="7176580"/>
            <a:ext cx="8978900" cy="1981200"/>
          </a:xfrm>
          <a:prstGeom prst="rect">
            <a:avLst/>
          </a:prstGeom>
        </p:spPr>
      </p:pic>
      <p:cxnSp>
        <p:nvCxnSpPr>
          <p:cNvPr id="31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626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4.1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교차검증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(3/3)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Random Forest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Regressor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속에서 필요한 데이터 정제 작업 실시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60691"/>
            <a:ext cx="3686791" cy="305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8755" y="5502729"/>
            <a:ext cx="11071873" cy="860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 </a:t>
            </a:r>
            <a:r>
              <a:rPr lang="en-US" altLang="ko-KR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10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훈련 후 평가함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78" y="7176580"/>
            <a:ext cx="8978900" cy="198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6" y="1629474"/>
            <a:ext cx="11087924" cy="260351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78271" y="3586007"/>
            <a:ext cx="3702237" cy="324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01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5.1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GridSearch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 세부 조정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 Random Forest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Regressor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속에서 필요한 데이터 정제 작업 실시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25853"/>
            <a:ext cx="9810007" cy="340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GridSearch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세부 조정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8755" y="5502729"/>
            <a:ext cx="11071873" cy="860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하이퍼파라미터 조합을 통해 최적의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 </a:t>
            </a:r>
            <a:r>
              <a:rPr lang="en-US" altLang="ko-KR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튜닝 실시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78" y="7176580"/>
            <a:ext cx="8978900" cy="19812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1" y="1680957"/>
            <a:ext cx="8585200" cy="3873500"/>
          </a:xfrm>
          <a:prstGeom prst="rect">
            <a:avLst/>
          </a:prstGeom>
        </p:spPr>
      </p:pic>
      <p:cxnSp>
        <p:nvCxnSpPr>
          <p:cNvPr id="30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26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속에서 필요한 데이터 정제 작업 실시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25853"/>
            <a:ext cx="9810007" cy="340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GridSearch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세부 조정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8755" y="5502729"/>
            <a:ext cx="11071873" cy="860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최적의 매개변수와 모델을  구함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78" y="7176580"/>
            <a:ext cx="8978900" cy="1981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9" y="1693749"/>
            <a:ext cx="11154553" cy="1882207"/>
          </a:xfrm>
          <a:prstGeom prst="rect">
            <a:avLst/>
          </a:prstGeom>
        </p:spPr>
      </p:pic>
      <p:cxnSp>
        <p:nvCxnSpPr>
          <p:cNvPr id="30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954369" y="231164"/>
            <a:ext cx="8975699" cy="465440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5.1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GridSearch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 세부 조정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 Random Forest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Regressor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50318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속에서 필요한 데이터 정제 작업 실시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25853"/>
            <a:ext cx="9810007" cy="340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GridSearch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세부 조정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568119" y="1682264"/>
            <a:ext cx="3107944" cy="4456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그리드서치 완료 후 성능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(RMSE)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출력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78" y="7176580"/>
            <a:ext cx="8978900" cy="198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6" y="1629822"/>
            <a:ext cx="7937500" cy="4508500"/>
          </a:xfrm>
          <a:prstGeom prst="rect">
            <a:avLst/>
          </a:prstGeom>
        </p:spPr>
      </p:pic>
      <p:cxnSp>
        <p:nvCxnSpPr>
          <p:cNvPr id="30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954369" y="231164"/>
            <a:ext cx="8975699" cy="465440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5.1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GridSearch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모델 세부 조정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 Random Forest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Regressor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64121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Executive Summary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Winners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264828" y="6398439"/>
            <a:ext cx="2743200" cy="365125"/>
          </a:xfrm>
        </p:spPr>
        <p:txBody>
          <a:bodyPr/>
          <a:lstStyle/>
          <a:p>
            <a:r>
              <a:rPr lang="en-US" altLang="ko-KR" dirty="0"/>
              <a:t>2021.04.30</a:t>
            </a:r>
            <a:endParaRPr lang="ko-KR" altLang="en-US" dirty="0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승자 데이터를 활용하여 전처리</a:t>
            </a:r>
            <a:r>
              <a:rPr lang="en-US" altLang="ko-KR" dirty="0"/>
              <a:t>,</a:t>
            </a:r>
            <a:r>
              <a:rPr lang="ko-KR" altLang="en-US" dirty="0"/>
              <a:t> 교차검증</a:t>
            </a:r>
            <a:r>
              <a:rPr lang="en-US" altLang="ko-KR" dirty="0"/>
              <a:t>,</a:t>
            </a:r>
            <a:r>
              <a:rPr lang="ko-KR" altLang="en-US" dirty="0"/>
              <a:t> 세부조정 요약</a:t>
            </a:r>
          </a:p>
        </p:txBody>
      </p:sp>
      <p:sp>
        <p:nvSpPr>
          <p:cNvPr id="9" name="오각형[P] 55"/>
          <p:cNvSpPr/>
          <p:nvPr/>
        </p:nvSpPr>
        <p:spPr>
          <a:xfrm>
            <a:off x="515938" y="1243227"/>
            <a:ext cx="2917604" cy="31514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데이터 전처리</a:t>
            </a:r>
          </a:p>
        </p:txBody>
      </p:sp>
      <p:sp>
        <p:nvSpPr>
          <p:cNvPr id="10" name="갈매기형 수장[C] 56"/>
          <p:cNvSpPr/>
          <p:nvPr/>
        </p:nvSpPr>
        <p:spPr>
          <a:xfrm>
            <a:off x="3353177" y="1243227"/>
            <a:ext cx="2832793" cy="315140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데이터 파이프라인</a:t>
            </a:r>
          </a:p>
        </p:txBody>
      </p:sp>
      <p:sp>
        <p:nvSpPr>
          <p:cNvPr id="11" name="갈매기형 수장[C] 57"/>
          <p:cNvSpPr/>
          <p:nvPr/>
        </p:nvSpPr>
        <p:spPr>
          <a:xfrm>
            <a:off x="6123691" y="1262855"/>
            <a:ext cx="2929947" cy="295512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3</a:t>
            </a:r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가지 모델 분석 및 교차검증</a:t>
            </a:r>
          </a:p>
        </p:txBody>
      </p:sp>
      <p:sp>
        <p:nvSpPr>
          <p:cNvPr id="12" name="갈매기형 수장[C] 58"/>
          <p:cNvSpPr/>
          <p:nvPr/>
        </p:nvSpPr>
        <p:spPr>
          <a:xfrm>
            <a:off x="8975973" y="1262653"/>
            <a:ext cx="2700090" cy="288645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모델 세부 조정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5938" y="1607487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Kaggle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806" y="2591685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 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정제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5156" y="3634341"/>
            <a:ext cx="2694077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제거 검증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86321" y="7313977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임팩트 보고서 설계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86323" y="7685454"/>
            <a:ext cx="2740746" cy="2023958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86321" y="9770905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기관별 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Defining 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86323" y="10142382"/>
            <a:ext cx="2740746" cy="661769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기관의 미션과 비전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사업활동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BM,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수입과 각 기관의 국가 및 산업 분석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193635" y="10859445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기관별 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Modeling 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93637" y="11230922"/>
            <a:ext cx="2740746" cy="661769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SROI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구하기 위해 투입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결과로 이루어진 임팩트 맵 도출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14554" y="7808652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국내조사계획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14556" y="8180129"/>
            <a:ext cx="2740746" cy="1843023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39606" y="10084213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현지 조사방법 계획 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39608" y="10455690"/>
            <a:ext cx="2740746" cy="195020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975973" y="1597259"/>
            <a:ext cx="2662095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GridSearch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31505" y="2015200"/>
            <a:ext cx="2707631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Kaggle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53508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경기 데이터 수집</a:t>
            </a:r>
          </a:p>
        </p:txBody>
      </p:sp>
      <p:sp>
        <p:nvSpPr>
          <p:cNvPr id="90" name="오각형[P] 55"/>
          <p:cNvSpPr/>
          <p:nvPr/>
        </p:nvSpPr>
        <p:spPr>
          <a:xfrm>
            <a:off x="3235535" y="8067184"/>
            <a:ext cx="1278513" cy="215189"/>
          </a:xfrm>
          <a:prstGeom prst="homePlate">
            <a:avLst/>
          </a:prstGeom>
          <a:solidFill>
            <a:srgbClr val="FA8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정의 및 설계</a:t>
            </a:r>
          </a:p>
        </p:txBody>
      </p:sp>
      <p:sp>
        <p:nvSpPr>
          <p:cNvPr id="92" name="갈매기형 수장[C] 57"/>
          <p:cNvSpPr/>
          <p:nvPr/>
        </p:nvSpPr>
        <p:spPr>
          <a:xfrm>
            <a:off x="4454648" y="8066936"/>
            <a:ext cx="752359" cy="222589"/>
          </a:xfrm>
          <a:prstGeom prst="chevron">
            <a:avLst/>
          </a:prstGeom>
          <a:solidFill>
            <a:srgbClr val="FA8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분석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3201330" y="7562558"/>
            <a:ext cx="2953325" cy="651548"/>
            <a:chOff x="508194" y="1047049"/>
            <a:chExt cx="12525614" cy="651548"/>
          </a:xfrm>
        </p:grpSpPr>
        <p:sp>
          <p:nvSpPr>
            <p:cNvPr id="95" name="오각형[P] 124"/>
            <p:cNvSpPr/>
            <p:nvPr/>
          </p:nvSpPr>
          <p:spPr>
            <a:xfrm>
              <a:off x="596491" y="1240338"/>
              <a:ext cx="11397788" cy="274820"/>
            </a:xfrm>
            <a:prstGeom prst="homePlate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EDBC70"/>
                </a:gs>
                <a:gs pos="21000">
                  <a:srgbClr val="A76228"/>
                </a:gs>
                <a:gs pos="44000">
                  <a:schemeClr val="accent2">
                    <a:lumMod val="75000"/>
                    <a:alpha val="77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NanumBarunGothic" charset="-127"/>
                <a:ea typeface="NanumBarunGothic" charset="-127"/>
                <a:cs typeface="NanumBarunGothic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08194" y="1252973"/>
              <a:ext cx="5144947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rgbClr val="9966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사전 조사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025897" y="1047049"/>
              <a:ext cx="5249809" cy="651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rgbClr val="996633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현지 조사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794254" y="1134986"/>
              <a:ext cx="5239554" cy="489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rgbClr val="996633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보고서 작성</a:t>
              </a:r>
            </a:p>
          </p:txBody>
        </p:sp>
      </p:grpSp>
      <p:sp>
        <p:nvSpPr>
          <p:cNvPr id="99" name="갈매기형 수장[C] 57"/>
          <p:cNvSpPr/>
          <p:nvPr/>
        </p:nvSpPr>
        <p:spPr>
          <a:xfrm>
            <a:off x="5157193" y="8066936"/>
            <a:ext cx="752359" cy="222589"/>
          </a:xfrm>
          <a:prstGeom prst="chevron">
            <a:avLst/>
          </a:prstGeom>
          <a:solidFill>
            <a:srgbClr val="FA8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보고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3239136" y="8334469"/>
            <a:ext cx="1129284" cy="1300598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AutoNum type="arabicPeriod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 설계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 및 산업 특성 연구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질문지 설계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423333" y="8330502"/>
            <a:ext cx="702545" cy="1300598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후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SROI, EROI </a:t>
            </a:r>
          </a:p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178632" y="8334469"/>
            <a:ext cx="702545" cy="1300598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 분석 및 정성적 분석 결과를 토대로 임팩트 스코어 부여</a:t>
            </a:r>
          </a:p>
        </p:txBody>
      </p:sp>
      <p:sp>
        <p:nvSpPr>
          <p:cNvPr id="116" name="갈매기형 수장 53"/>
          <p:cNvSpPr/>
          <p:nvPr/>
        </p:nvSpPr>
        <p:spPr>
          <a:xfrm>
            <a:off x="7711805" y="8253831"/>
            <a:ext cx="1334660" cy="342404"/>
          </a:xfrm>
          <a:prstGeom prst="chevron">
            <a:avLst>
              <a:gd name="adj" fmla="val 4401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임팩트 리포트 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구조화</a:t>
            </a:r>
          </a:p>
        </p:txBody>
      </p:sp>
      <p:sp>
        <p:nvSpPr>
          <p:cNvPr id="117" name="갈매기형 수장 53"/>
          <p:cNvSpPr/>
          <p:nvPr/>
        </p:nvSpPr>
        <p:spPr>
          <a:xfrm>
            <a:off x="6330975" y="9143731"/>
            <a:ext cx="1436866" cy="345646"/>
          </a:xfrm>
          <a:prstGeom prst="chevron">
            <a:avLst>
              <a:gd name="adj" fmla="val 44016"/>
            </a:avLst>
          </a:prstGeom>
          <a:solidFill>
            <a:srgbClr val="F0C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임팩트 맵 구체화</a:t>
            </a:r>
          </a:p>
        </p:txBody>
      </p:sp>
      <p:sp>
        <p:nvSpPr>
          <p:cNvPr id="118" name="갈매기형 수장 53"/>
          <p:cNvSpPr/>
          <p:nvPr/>
        </p:nvSpPr>
        <p:spPr>
          <a:xfrm>
            <a:off x="7709979" y="9143730"/>
            <a:ext cx="1307951" cy="345646"/>
          </a:xfrm>
          <a:prstGeom prst="chevron">
            <a:avLst>
              <a:gd name="adj" fmla="val 44016"/>
            </a:avLst>
          </a:prstGeom>
          <a:solidFill>
            <a:srgbClr val="FAA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현실성 검토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6387055" y="8637840"/>
            <a:ext cx="1282696" cy="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일하는 재단의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STP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관계자와 협력</a:t>
            </a:r>
          </a:p>
        </p:txBody>
      </p:sp>
      <p:grpSp>
        <p:nvGrpSpPr>
          <p:cNvPr id="129" name="그룹 128"/>
          <p:cNvGrpSpPr/>
          <p:nvPr/>
        </p:nvGrpSpPr>
        <p:grpSpPr>
          <a:xfrm>
            <a:off x="6193450" y="8242480"/>
            <a:ext cx="1690421" cy="371971"/>
            <a:chOff x="6081395" y="2223654"/>
            <a:chExt cx="1690421" cy="400110"/>
          </a:xfrm>
        </p:grpSpPr>
        <p:sp>
          <p:nvSpPr>
            <p:cNvPr id="115" name="오각형 52"/>
            <p:cNvSpPr/>
            <p:nvPr/>
          </p:nvSpPr>
          <p:spPr>
            <a:xfrm>
              <a:off x="6244687" y="2231341"/>
              <a:ext cx="1456618" cy="372828"/>
            </a:xfrm>
            <a:custGeom>
              <a:avLst/>
              <a:gdLst>
                <a:gd name="connsiteX0" fmla="*/ 0 w 2637494"/>
                <a:gd name="connsiteY0" fmla="*/ 0 h 592979"/>
                <a:gd name="connsiteX1" fmla="*/ 2320244 w 2637494"/>
                <a:gd name="connsiteY1" fmla="*/ 0 h 592979"/>
                <a:gd name="connsiteX2" fmla="*/ 2637494 w 2637494"/>
                <a:gd name="connsiteY2" fmla="*/ 296490 h 592979"/>
                <a:gd name="connsiteX3" fmla="*/ 2320244 w 2637494"/>
                <a:gd name="connsiteY3" fmla="*/ 592979 h 592979"/>
                <a:gd name="connsiteX4" fmla="*/ 0 w 2637494"/>
                <a:gd name="connsiteY4" fmla="*/ 592979 h 592979"/>
                <a:gd name="connsiteX5" fmla="*/ 0 w 2637494"/>
                <a:gd name="connsiteY5" fmla="*/ 0 h 592979"/>
                <a:gd name="connsiteX0" fmla="*/ 0 w 2574864"/>
                <a:gd name="connsiteY0" fmla="*/ 0 h 592979"/>
                <a:gd name="connsiteX1" fmla="*/ 2320244 w 2574864"/>
                <a:gd name="connsiteY1" fmla="*/ 0 h 592979"/>
                <a:gd name="connsiteX2" fmla="*/ 2574864 w 2574864"/>
                <a:gd name="connsiteY2" fmla="*/ 302753 h 592979"/>
                <a:gd name="connsiteX3" fmla="*/ 2320244 w 2574864"/>
                <a:gd name="connsiteY3" fmla="*/ 592979 h 592979"/>
                <a:gd name="connsiteX4" fmla="*/ 0 w 2574864"/>
                <a:gd name="connsiteY4" fmla="*/ 592979 h 592979"/>
                <a:gd name="connsiteX5" fmla="*/ 0 w 2574864"/>
                <a:gd name="connsiteY5" fmla="*/ 0 h 592979"/>
                <a:gd name="connsiteX0" fmla="*/ 0 w 2594398"/>
                <a:gd name="connsiteY0" fmla="*/ 0 h 592979"/>
                <a:gd name="connsiteX1" fmla="*/ 2320244 w 2594398"/>
                <a:gd name="connsiteY1" fmla="*/ 0 h 592979"/>
                <a:gd name="connsiteX2" fmla="*/ 2594398 w 2594398"/>
                <a:gd name="connsiteY2" fmla="*/ 296681 h 592979"/>
                <a:gd name="connsiteX3" fmla="*/ 2320244 w 2594398"/>
                <a:gd name="connsiteY3" fmla="*/ 592979 h 592979"/>
                <a:gd name="connsiteX4" fmla="*/ 0 w 2594398"/>
                <a:gd name="connsiteY4" fmla="*/ 592979 h 592979"/>
                <a:gd name="connsiteX5" fmla="*/ 0 w 2594398"/>
                <a:gd name="connsiteY5" fmla="*/ 0 h 592979"/>
                <a:gd name="connsiteX0" fmla="*/ 0 w 2615280"/>
                <a:gd name="connsiteY0" fmla="*/ 0 h 592979"/>
                <a:gd name="connsiteX1" fmla="*/ 2320244 w 2615280"/>
                <a:gd name="connsiteY1" fmla="*/ 0 h 592979"/>
                <a:gd name="connsiteX2" fmla="*/ 2615280 w 2615280"/>
                <a:gd name="connsiteY2" fmla="*/ 296681 h 592979"/>
                <a:gd name="connsiteX3" fmla="*/ 2320244 w 2615280"/>
                <a:gd name="connsiteY3" fmla="*/ 592979 h 592979"/>
                <a:gd name="connsiteX4" fmla="*/ 0 w 2615280"/>
                <a:gd name="connsiteY4" fmla="*/ 592979 h 592979"/>
                <a:gd name="connsiteX5" fmla="*/ 0 w 2615280"/>
                <a:gd name="connsiteY5" fmla="*/ 0 h 59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5280" h="592979">
                  <a:moveTo>
                    <a:pt x="0" y="0"/>
                  </a:moveTo>
                  <a:lnTo>
                    <a:pt x="2320244" y="0"/>
                  </a:lnTo>
                  <a:lnTo>
                    <a:pt x="2615280" y="296681"/>
                  </a:lnTo>
                  <a:lnTo>
                    <a:pt x="2320244" y="592979"/>
                  </a:lnTo>
                  <a:lnTo>
                    <a:pt x="0" y="592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4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081395" y="2223654"/>
              <a:ext cx="16904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기업 운영의 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전반적 이해도 제고</a:t>
              </a:r>
            </a:p>
          </p:txBody>
        </p:sp>
      </p:grpSp>
      <p:sp>
        <p:nvSpPr>
          <p:cNvPr id="122" name="타원 121"/>
          <p:cNvSpPr/>
          <p:nvPr/>
        </p:nvSpPr>
        <p:spPr>
          <a:xfrm>
            <a:off x="6016164" y="8063721"/>
            <a:ext cx="217297" cy="223772"/>
          </a:xfrm>
          <a:prstGeom prst="ellipse">
            <a:avLst/>
          </a:prstGeom>
          <a:solidFill>
            <a:srgbClr val="8B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7726303" y="8636312"/>
            <a:ext cx="1275402" cy="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전문가 강의 및 자문</a:t>
            </a:r>
          </a:p>
        </p:txBody>
      </p:sp>
      <p:sp>
        <p:nvSpPr>
          <p:cNvPr id="132" name="타원 131"/>
          <p:cNvSpPr/>
          <p:nvPr/>
        </p:nvSpPr>
        <p:spPr>
          <a:xfrm>
            <a:off x="7689231" y="8568167"/>
            <a:ext cx="217297" cy="223772"/>
          </a:xfrm>
          <a:prstGeom prst="ellipse">
            <a:avLst/>
          </a:prstGeom>
          <a:solidFill>
            <a:srgbClr val="8B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6353107" y="9506835"/>
            <a:ext cx="1314164" cy="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STP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해외사회적기업 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 및 국가별 현황 정보 수집</a:t>
            </a:r>
          </a:p>
        </p:txBody>
      </p:sp>
      <p:sp>
        <p:nvSpPr>
          <p:cNvPr id="134" name="타원 133"/>
          <p:cNvSpPr/>
          <p:nvPr/>
        </p:nvSpPr>
        <p:spPr>
          <a:xfrm>
            <a:off x="5982216" y="8932716"/>
            <a:ext cx="217297" cy="223772"/>
          </a:xfrm>
          <a:prstGeom prst="ellipse">
            <a:avLst/>
          </a:prstGeom>
          <a:solidFill>
            <a:srgbClr val="8B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7747844" y="9506835"/>
            <a:ext cx="1275402" cy="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uGET</a:t>
            </a:r>
            <a:r>
              <a:rPr lang="en-US" altLang="ko-KR" sz="8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함께일하는재단</a:t>
            </a:r>
            <a:r>
              <a:rPr lang="ko-KR" altLang="en-US" sz="8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Alumni </a:t>
            </a:r>
            <a:r>
              <a:rPr lang="ko-KR" altLang="en-US" sz="8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미팅 및 경험 공유</a:t>
            </a:r>
          </a:p>
        </p:txBody>
      </p:sp>
      <p:sp>
        <p:nvSpPr>
          <p:cNvPr id="136" name="타원 135"/>
          <p:cNvSpPr/>
          <p:nvPr/>
        </p:nvSpPr>
        <p:spPr>
          <a:xfrm>
            <a:off x="7705456" y="9438690"/>
            <a:ext cx="217297" cy="223772"/>
          </a:xfrm>
          <a:prstGeom prst="ellipse">
            <a:avLst/>
          </a:prstGeom>
          <a:solidFill>
            <a:srgbClr val="8B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7" name="직사각형 10"/>
          <p:cNvSpPr/>
          <p:nvPr/>
        </p:nvSpPr>
        <p:spPr>
          <a:xfrm>
            <a:off x="6393560" y="11297617"/>
            <a:ext cx="1584102" cy="256556"/>
          </a:xfrm>
          <a:custGeom>
            <a:avLst/>
            <a:gdLst>
              <a:gd name="connsiteX0" fmla="*/ 0 w 1574141"/>
              <a:gd name="connsiteY0" fmla="*/ 0 h 753514"/>
              <a:gd name="connsiteX1" fmla="*/ 1574141 w 1574141"/>
              <a:gd name="connsiteY1" fmla="*/ 0 h 753514"/>
              <a:gd name="connsiteX2" fmla="*/ 1574141 w 1574141"/>
              <a:gd name="connsiteY2" fmla="*/ 753514 h 753514"/>
              <a:gd name="connsiteX3" fmla="*/ 0 w 1574141"/>
              <a:gd name="connsiteY3" fmla="*/ 753514 h 753514"/>
              <a:gd name="connsiteX4" fmla="*/ 0 w 1574141"/>
              <a:gd name="connsiteY4" fmla="*/ 0 h 753514"/>
              <a:gd name="connsiteX0" fmla="*/ 0 w 1774558"/>
              <a:gd name="connsiteY0" fmla="*/ 0 h 753514"/>
              <a:gd name="connsiteX1" fmla="*/ 1774558 w 1774558"/>
              <a:gd name="connsiteY1" fmla="*/ 12526 h 753514"/>
              <a:gd name="connsiteX2" fmla="*/ 1574141 w 1774558"/>
              <a:gd name="connsiteY2" fmla="*/ 753514 h 753514"/>
              <a:gd name="connsiteX3" fmla="*/ 0 w 1774558"/>
              <a:gd name="connsiteY3" fmla="*/ 753514 h 753514"/>
              <a:gd name="connsiteX4" fmla="*/ 0 w 1774558"/>
              <a:gd name="connsiteY4" fmla="*/ 0 h 753514"/>
              <a:gd name="connsiteX0" fmla="*/ 0 w 3189999"/>
              <a:gd name="connsiteY0" fmla="*/ 0 h 766040"/>
              <a:gd name="connsiteX1" fmla="*/ 1774558 w 3189999"/>
              <a:gd name="connsiteY1" fmla="*/ 12526 h 766040"/>
              <a:gd name="connsiteX2" fmla="*/ 3189999 w 3189999"/>
              <a:gd name="connsiteY2" fmla="*/ 766040 h 766040"/>
              <a:gd name="connsiteX3" fmla="*/ 0 w 3189999"/>
              <a:gd name="connsiteY3" fmla="*/ 753514 h 766040"/>
              <a:gd name="connsiteX4" fmla="*/ 0 w 3189999"/>
              <a:gd name="connsiteY4" fmla="*/ 0 h 766040"/>
              <a:gd name="connsiteX0" fmla="*/ 0 w 3189999"/>
              <a:gd name="connsiteY0" fmla="*/ 0 h 766040"/>
              <a:gd name="connsiteX1" fmla="*/ 1774558 w 3189999"/>
              <a:gd name="connsiteY1" fmla="*/ 12526 h 766040"/>
              <a:gd name="connsiteX2" fmla="*/ 3189999 w 3189999"/>
              <a:gd name="connsiteY2" fmla="*/ 766040 h 766040"/>
              <a:gd name="connsiteX3" fmla="*/ 726510 w 3189999"/>
              <a:gd name="connsiteY3" fmla="*/ 759777 h 766040"/>
              <a:gd name="connsiteX4" fmla="*/ 0 w 3189999"/>
              <a:gd name="connsiteY4" fmla="*/ 0 h 766040"/>
              <a:gd name="connsiteX0" fmla="*/ 0 w 3189999"/>
              <a:gd name="connsiteY0" fmla="*/ 0 h 766040"/>
              <a:gd name="connsiteX1" fmla="*/ 1981238 w 3189999"/>
              <a:gd name="connsiteY1" fmla="*/ 12526 h 766040"/>
              <a:gd name="connsiteX2" fmla="*/ 3189999 w 3189999"/>
              <a:gd name="connsiteY2" fmla="*/ 766040 h 766040"/>
              <a:gd name="connsiteX3" fmla="*/ 726510 w 3189999"/>
              <a:gd name="connsiteY3" fmla="*/ 759777 h 766040"/>
              <a:gd name="connsiteX4" fmla="*/ 0 w 3189999"/>
              <a:gd name="connsiteY4" fmla="*/ 0 h 766040"/>
              <a:gd name="connsiteX0" fmla="*/ 388306 w 3578305"/>
              <a:gd name="connsiteY0" fmla="*/ 0 h 791092"/>
              <a:gd name="connsiteX1" fmla="*/ 2369544 w 3578305"/>
              <a:gd name="connsiteY1" fmla="*/ 12526 h 791092"/>
              <a:gd name="connsiteX2" fmla="*/ 3578305 w 3578305"/>
              <a:gd name="connsiteY2" fmla="*/ 766040 h 791092"/>
              <a:gd name="connsiteX3" fmla="*/ 0 w 3578305"/>
              <a:gd name="connsiteY3" fmla="*/ 791092 h 791092"/>
              <a:gd name="connsiteX4" fmla="*/ 388306 w 3578305"/>
              <a:gd name="connsiteY4" fmla="*/ 0 h 791092"/>
              <a:gd name="connsiteX0" fmla="*/ 388306 w 2450963"/>
              <a:gd name="connsiteY0" fmla="*/ 0 h 853722"/>
              <a:gd name="connsiteX1" fmla="*/ 2369544 w 2450963"/>
              <a:gd name="connsiteY1" fmla="*/ 12526 h 853722"/>
              <a:gd name="connsiteX2" fmla="*/ 2450963 w 2450963"/>
              <a:gd name="connsiteY2" fmla="*/ 853722 h 853722"/>
              <a:gd name="connsiteX3" fmla="*/ 0 w 2450963"/>
              <a:gd name="connsiteY3" fmla="*/ 791092 h 853722"/>
              <a:gd name="connsiteX4" fmla="*/ 388306 w 2450963"/>
              <a:gd name="connsiteY4" fmla="*/ 0 h 853722"/>
              <a:gd name="connsiteX0" fmla="*/ 419621 w 2482278"/>
              <a:gd name="connsiteY0" fmla="*/ 0 h 853722"/>
              <a:gd name="connsiteX1" fmla="*/ 2400859 w 2482278"/>
              <a:gd name="connsiteY1" fmla="*/ 12526 h 853722"/>
              <a:gd name="connsiteX2" fmla="*/ 2482278 w 2482278"/>
              <a:gd name="connsiteY2" fmla="*/ 853722 h 853722"/>
              <a:gd name="connsiteX3" fmla="*/ 0 w 2482278"/>
              <a:gd name="connsiteY3" fmla="*/ 853722 h 853722"/>
              <a:gd name="connsiteX4" fmla="*/ 419621 w 2482278"/>
              <a:gd name="connsiteY4" fmla="*/ 0 h 853722"/>
              <a:gd name="connsiteX0" fmla="*/ 419621 w 2482278"/>
              <a:gd name="connsiteY0" fmla="*/ 0 h 853722"/>
              <a:gd name="connsiteX1" fmla="*/ 2438437 w 2482278"/>
              <a:gd name="connsiteY1" fmla="*/ 18789 h 853722"/>
              <a:gd name="connsiteX2" fmla="*/ 2482278 w 2482278"/>
              <a:gd name="connsiteY2" fmla="*/ 853722 h 853722"/>
              <a:gd name="connsiteX3" fmla="*/ 0 w 2482278"/>
              <a:gd name="connsiteY3" fmla="*/ 853722 h 853722"/>
              <a:gd name="connsiteX4" fmla="*/ 419621 w 2482278"/>
              <a:gd name="connsiteY4" fmla="*/ 0 h 853722"/>
              <a:gd name="connsiteX0" fmla="*/ 382043 w 2444700"/>
              <a:gd name="connsiteY0" fmla="*/ 0 h 853722"/>
              <a:gd name="connsiteX1" fmla="*/ 2400859 w 2444700"/>
              <a:gd name="connsiteY1" fmla="*/ 18789 h 853722"/>
              <a:gd name="connsiteX2" fmla="*/ 2444700 w 2444700"/>
              <a:gd name="connsiteY2" fmla="*/ 853722 h 853722"/>
              <a:gd name="connsiteX3" fmla="*/ 0 w 2444700"/>
              <a:gd name="connsiteY3" fmla="*/ 841289 h 853722"/>
              <a:gd name="connsiteX4" fmla="*/ 382043 w 2444700"/>
              <a:gd name="connsiteY4" fmla="*/ 0 h 853722"/>
              <a:gd name="connsiteX0" fmla="*/ 407095 w 2469752"/>
              <a:gd name="connsiteY0" fmla="*/ 0 h 853722"/>
              <a:gd name="connsiteX1" fmla="*/ 2425911 w 2469752"/>
              <a:gd name="connsiteY1" fmla="*/ 18789 h 853722"/>
              <a:gd name="connsiteX2" fmla="*/ 2469752 w 2469752"/>
              <a:gd name="connsiteY2" fmla="*/ 853722 h 853722"/>
              <a:gd name="connsiteX3" fmla="*/ 0 w 2469752"/>
              <a:gd name="connsiteY3" fmla="*/ 853722 h 853722"/>
              <a:gd name="connsiteX4" fmla="*/ 407095 w 2469752"/>
              <a:gd name="connsiteY4" fmla="*/ 0 h 853722"/>
              <a:gd name="connsiteX0" fmla="*/ 32341 w 2469752"/>
              <a:gd name="connsiteY0" fmla="*/ 650766 h 834933"/>
              <a:gd name="connsiteX1" fmla="*/ 2425911 w 2469752"/>
              <a:gd name="connsiteY1" fmla="*/ 0 h 834933"/>
              <a:gd name="connsiteX2" fmla="*/ 2469752 w 2469752"/>
              <a:gd name="connsiteY2" fmla="*/ 834933 h 834933"/>
              <a:gd name="connsiteX3" fmla="*/ 0 w 2469752"/>
              <a:gd name="connsiteY3" fmla="*/ 834933 h 834933"/>
              <a:gd name="connsiteX4" fmla="*/ 32341 w 2469752"/>
              <a:gd name="connsiteY4" fmla="*/ 650766 h 834933"/>
              <a:gd name="connsiteX0" fmla="*/ 32341 w 2469752"/>
              <a:gd name="connsiteY0" fmla="*/ 48167 h 232334"/>
              <a:gd name="connsiteX1" fmla="*/ 1578967 w 2469752"/>
              <a:gd name="connsiteY1" fmla="*/ 0 h 232334"/>
              <a:gd name="connsiteX2" fmla="*/ 2469752 w 2469752"/>
              <a:gd name="connsiteY2" fmla="*/ 232334 h 232334"/>
              <a:gd name="connsiteX3" fmla="*/ 0 w 2469752"/>
              <a:gd name="connsiteY3" fmla="*/ 232334 h 232334"/>
              <a:gd name="connsiteX4" fmla="*/ 32341 w 2469752"/>
              <a:gd name="connsiteY4" fmla="*/ 48167 h 232334"/>
              <a:gd name="connsiteX0" fmla="*/ 32341 w 1578967"/>
              <a:gd name="connsiteY0" fmla="*/ 48167 h 232334"/>
              <a:gd name="connsiteX1" fmla="*/ 1578967 w 1578967"/>
              <a:gd name="connsiteY1" fmla="*/ 0 h 232334"/>
              <a:gd name="connsiteX2" fmla="*/ 1240559 w 1578967"/>
              <a:gd name="connsiteY2" fmla="*/ 232334 h 232334"/>
              <a:gd name="connsiteX3" fmla="*/ 0 w 1578967"/>
              <a:gd name="connsiteY3" fmla="*/ 232334 h 232334"/>
              <a:gd name="connsiteX4" fmla="*/ 32341 w 1578967"/>
              <a:gd name="connsiteY4" fmla="*/ 48167 h 232334"/>
              <a:gd name="connsiteX0" fmla="*/ 54826 w 1578967"/>
              <a:gd name="connsiteY0" fmla="*/ 0 h 243682"/>
              <a:gd name="connsiteX1" fmla="*/ 1578967 w 1578967"/>
              <a:gd name="connsiteY1" fmla="*/ 11348 h 243682"/>
              <a:gd name="connsiteX2" fmla="*/ 1240559 w 1578967"/>
              <a:gd name="connsiteY2" fmla="*/ 243682 h 243682"/>
              <a:gd name="connsiteX3" fmla="*/ 0 w 1578967"/>
              <a:gd name="connsiteY3" fmla="*/ 243682 h 243682"/>
              <a:gd name="connsiteX4" fmla="*/ 54826 w 1578967"/>
              <a:gd name="connsiteY4" fmla="*/ 0 h 243682"/>
              <a:gd name="connsiteX0" fmla="*/ 54826 w 1578967"/>
              <a:gd name="connsiteY0" fmla="*/ 10971 h 254653"/>
              <a:gd name="connsiteX1" fmla="*/ 1578967 w 1578967"/>
              <a:gd name="connsiteY1" fmla="*/ 0 h 254653"/>
              <a:gd name="connsiteX2" fmla="*/ 1240559 w 1578967"/>
              <a:gd name="connsiteY2" fmla="*/ 254653 h 254653"/>
              <a:gd name="connsiteX3" fmla="*/ 0 w 1578967"/>
              <a:gd name="connsiteY3" fmla="*/ 254653 h 254653"/>
              <a:gd name="connsiteX4" fmla="*/ 54826 w 1578967"/>
              <a:gd name="connsiteY4" fmla="*/ 10971 h 254653"/>
              <a:gd name="connsiteX0" fmla="*/ 0 w 1584102"/>
              <a:gd name="connsiteY0" fmla="*/ 10971 h 254653"/>
              <a:gd name="connsiteX1" fmla="*/ 1584102 w 1584102"/>
              <a:gd name="connsiteY1" fmla="*/ 0 h 254653"/>
              <a:gd name="connsiteX2" fmla="*/ 1245694 w 1584102"/>
              <a:gd name="connsiteY2" fmla="*/ 254653 h 254653"/>
              <a:gd name="connsiteX3" fmla="*/ 5135 w 1584102"/>
              <a:gd name="connsiteY3" fmla="*/ 254653 h 254653"/>
              <a:gd name="connsiteX4" fmla="*/ 0 w 1584102"/>
              <a:gd name="connsiteY4" fmla="*/ 10971 h 2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102" h="254653">
                <a:moveTo>
                  <a:pt x="0" y="10971"/>
                </a:moveTo>
                <a:lnTo>
                  <a:pt x="1584102" y="0"/>
                </a:lnTo>
                <a:lnTo>
                  <a:pt x="1245694" y="254653"/>
                </a:lnTo>
                <a:lnTo>
                  <a:pt x="5135" y="254653"/>
                </a:lnTo>
                <a:lnTo>
                  <a:pt x="0" y="10971"/>
                </a:lnTo>
                <a:close/>
              </a:path>
            </a:pathLst>
          </a:custGeom>
          <a:solidFill>
            <a:schemeClr val="accent2">
              <a:lumMod val="7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6424082" y="12076956"/>
            <a:ext cx="2593848" cy="257424"/>
          </a:xfrm>
          <a:prstGeom prst="rect">
            <a:avLst/>
          </a:prstGeom>
          <a:solidFill>
            <a:srgbClr val="FAA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정교화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&amp;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임팩트 산출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6398696" y="10760385"/>
            <a:ext cx="512069" cy="549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기관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</a:t>
            </a:r>
          </a:p>
        </p:txBody>
      </p:sp>
      <p:sp>
        <p:nvSpPr>
          <p:cNvPr id="140" name="삼각형 43"/>
          <p:cNvSpPr/>
          <p:nvPr/>
        </p:nvSpPr>
        <p:spPr>
          <a:xfrm rot="10800000">
            <a:off x="6368688" y="11847984"/>
            <a:ext cx="2661188" cy="152678"/>
          </a:xfrm>
          <a:prstGeom prst="triangl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6930070" y="10757215"/>
            <a:ext cx="512069" cy="549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7461444" y="10753608"/>
            <a:ext cx="512069" cy="5597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7992817" y="10761089"/>
            <a:ext cx="551105" cy="549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심층 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인터뷰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8563975" y="10759174"/>
            <a:ext cx="472285" cy="549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FGI</a:t>
            </a:r>
          </a:p>
        </p:txBody>
      </p:sp>
      <p:sp>
        <p:nvSpPr>
          <p:cNvPr id="145" name="직사각형 10"/>
          <p:cNvSpPr/>
          <p:nvPr/>
        </p:nvSpPr>
        <p:spPr>
          <a:xfrm>
            <a:off x="7481175" y="11294038"/>
            <a:ext cx="1563212" cy="267874"/>
          </a:xfrm>
          <a:custGeom>
            <a:avLst/>
            <a:gdLst>
              <a:gd name="connsiteX0" fmla="*/ 0 w 1574141"/>
              <a:gd name="connsiteY0" fmla="*/ 0 h 753514"/>
              <a:gd name="connsiteX1" fmla="*/ 1574141 w 1574141"/>
              <a:gd name="connsiteY1" fmla="*/ 0 h 753514"/>
              <a:gd name="connsiteX2" fmla="*/ 1574141 w 1574141"/>
              <a:gd name="connsiteY2" fmla="*/ 753514 h 753514"/>
              <a:gd name="connsiteX3" fmla="*/ 0 w 1574141"/>
              <a:gd name="connsiteY3" fmla="*/ 753514 h 753514"/>
              <a:gd name="connsiteX4" fmla="*/ 0 w 1574141"/>
              <a:gd name="connsiteY4" fmla="*/ 0 h 753514"/>
              <a:gd name="connsiteX0" fmla="*/ 0 w 1774558"/>
              <a:gd name="connsiteY0" fmla="*/ 0 h 753514"/>
              <a:gd name="connsiteX1" fmla="*/ 1774558 w 1774558"/>
              <a:gd name="connsiteY1" fmla="*/ 12526 h 753514"/>
              <a:gd name="connsiteX2" fmla="*/ 1574141 w 1774558"/>
              <a:gd name="connsiteY2" fmla="*/ 753514 h 753514"/>
              <a:gd name="connsiteX3" fmla="*/ 0 w 1774558"/>
              <a:gd name="connsiteY3" fmla="*/ 753514 h 753514"/>
              <a:gd name="connsiteX4" fmla="*/ 0 w 1774558"/>
              <a:gd name="connsiteY4" fmla="*/ 0 h 753514"/>
              <a:gd name="connsiteX0" fmla="*/ 0 w 3189999"/>
              <a:gd name="connsiteY0" fmla="*/ 0 h 766040"/>
              <a:gd name="connsiteX1" fmla="*/ 1774558 w 3189999"/>
              <a:gd name="connsiteY1" fmla="*/ 12526 h 766040"/>
              <a:gd name="connsiteX2" fmla="*/ 3189999 w 3189999"/>
              <a:gd name="connsiteY2" fmla="*/ 766040 h 766040"/>
              <a:gd name="connsiteX3" fmla="*/ 0 w 3189999"/>
              <a:gd name="connsiteY3" fmla="*/ 753514 h 766040"/>
              <a:gd name="connsiteX4" fmla="*/ 0 w 3189999"/>
              <a:gd name="connsiteY4" fmla="*/ 0 h 766040"/>
              <a:gd name="connsiteX0" fmla="*/ 0 w 3189999"/>
              <a:gd name="connsiteY0" fmla="*/ 0 h 766040"/>
              <a:gd name="connsiteX1" fmla="*/ 1774558 w 3189999"/>
              <a:gd name="connsiteY1" fmla="*/ 12526 h 766040"/>
              <a:gd name="connsiteX2" fmla="*/ 3189999 w 3189999"/>
              <a:gd name="connsiteY2" fmla="*/ 766040 h 766040"/>
              <a:gd name="connsiteX3" fmla="*/ 726510 w 3189999"/>
              <a:gd name="connsiteY3" fmla="*/ 759777 h 766040"/>
              <a:gd name="connsiteX4" fmla="*/ 0 w 3189999"/>
              <a:gd name="connsiteY4" fmla="*/ 0 h 766040"/>
              <a:gd name="connsiteX0" fmla="*/ 0 w 3189999"/>
              <a:gd name="connsiteY0" fmla="*/ 0 h 766040"/>
              <a:gd name="connsiteX1" fmla="*/ 1837188 w 3189999"/>
              <a:gd name="connsiteY1" fmla="*/ 12526 h 766040"/>
              <a:gd name="connsiteX2" fmla="*/ 3189999 w 3189999"/>
              <a:gd name="connsiteY2" fmla="*/ 766040 h 766040"/>
              <a:gd name="connsiteX3" fmla="*/ 726510 w 3189999"/>
              <a:gd name="connsiteY3" fmla="*/ 759777 h 766040"/>
              <a:gd name="connsiteX4" fmla="*/ 0 w 3189999"/>
              <a:gd name="connsiteY4" fmla="*/ 0 h 766040"/>
              <a:gd name="connsiteX0" fmla="*/ 0 w 3302733"/>
              <a:gd name="connsiteY0" fmla="*/ 0 h 822407"/>
              <a:gd name="connsiteX1" fmla="*/ 1837188 w 3302733"/>
              <a:gd name="connsiteY1" fmla="*/ 12526 h 822407"/>
              <a:gd name="connsiteX2" fmla="*/ 3302733 w 3302733"/>
              <a:gd name="connsiteY2" fmla="*/ 822407 h 822407"/>
              <a:gd name="connsiteX3" fmla="*/ 726510 w 3302733"/>
              <a:gd name="connsiteY3" fmla="*/ 759777 h 822407"/>
              <a:gd name="connsiteX4" fmla="*/ 0 w 3302733"/>
              <a:gd name="connsiteY4" fmla="*/ 0 h 822407"/>
              <a:gd name="connsiteX0" fmla="*/ 0 w 3302733"/>
              <a:gd name="connsiteY0" fmla="*/ 0 h 828670"/>
              <a:gd name="connsiteX1" fmla="*/ 1837188 w 3302733"/>
              <a:gd name="connsiteY1" fmla="*/ 12526 h 828670"/>
              <a:gd name="connsiteX2" fmla="*/ 3302733 w 3302733"/>
              <a:gd name="connsiteY2" fmla="*/ 822407 h 828670"/>
              <a:gd name="connsiteX3" fmla="*/ 883086 w 3302733"/>
              <a:gd name="connsiteY3" fmla="*/ 828670 h 828670"/>
              <a:gd name="connsiteX4" fmla="*/ 0 w 3302733"/>
              <a:gd name="connsiteY4" fmla="*/ 0 h 828670"/>
              <a:gd name="connsiteX0" fmla="*/ 0 w 3302733"/>
              <a:gd name="connsiteY0" fmla="*/ 0 h 828670"/>
              <a:gd name="connsiteX1" fmla="*/ 1918607 w 3302733"/>
              <a:gd name="connsiteY1" fmla="*/ 6263 h 828670"/>
              <a:gd name="connsiteX2" fmla="*/ 3302733 w 3302733"/>
              <a:gd name="connsiteY2" fmla="*/ 822407 h 828670"/>
              <a:gd name="connsiteX3" fmla="*/ 883086 w 3302733"/>
              <a:gd name="connsiteY3" fmla="*/ 828670 h 828670"/>
              <a:gd name="connsiteX4" fmla="*/ 0 w 3302733"/>
              <a:gd name="connsiteY4" fmla="*/ 0 h 828670"/>
              <a:gd name="connsiteX0" fmla="*/ 0 w 3302733"/>
              <a:gd name="connsiteY0" fmla="*/ 0 h 853722"/>
              <a:gd name="connsiteX1" fmla="*/ 1918607 w 3302733"/>
              <a:gd name="connsiteY1" fmla="*/ 6263 h 853722"/>
              <a:gd name="connsiteX2" fmla="*/ 3302733 w 3302733"/>
              <a:gd name="connsiteY2" fmla="*/ 822407 h 853722"/>
              <a:gd name="connsiteX3" fmla="*/ 895612 w 3302733"/>
              <a:gd name="connsiteY3" fmla="*/ 853722 h 853722"/>
              <a:gd name="connsiteX4" fmla="*/ 0 w 3302733"/>
              <a:gd name="connsiteY4" fmla="*/ 0 h 853722"/>
              <a:gd name="connsiteX0" fmla="*/ 0 w 3290207"/>
              <a:gd name="connsiteY0" fmla="*/ 0 h 859985"/>
              <a:gd name="connsiteX1" fmla="*/ 1918607 w 3290207"/>
              <a:gd name="connsiteY1" fmla="*/ 6263 h 859985"/>
              <a:gd name="connsiteX2" fmla="*/ 3290207 w 3290207"/>
              <a:gd name="connsiteY2" fmla="*/ 859985 h 859985"/>
              <a:gd name="connsiteX3" fmla="*/ 895612 w 3290207"/>
              <a:gd name="connsiteY3" fmla="*/ 853722 h 859985"/>
              <a:gd name="connsiteX4" fmla="*/ 0 w 3290207"/>
              <a:gd name="connsiteY4" fmla="*/ 0 h 859985"/>
              <a:gd name="connsiteX0" fmla="*/ 0 w 2143459"/>
              <a:gd name="connsiteY0" fmla="*/ 0 h 859985"/>
              <a:gd name="connsiteX1" fmla="*/ 1918607 w 2143459"/>
              <a:gd name="connsiteY1" fmla="*/ 6263 h 859985"/>
              <a:gd name="connsiteX2" fmla="*/ 2143459 w 2143459"/>
              <a:gd name="connsiteY2" fmla="*/ 859985 h 859985"/>
              <a:gd name="connsiteX3" fmla="*/ 895612 w 2143459"/>
              <a:gd name="connsiteY3" fmla="*/ 853722 h 859985"/>
              <a:gd name="connsiteX4" fmla="*/ 0 w 2143459"/>
              <a:gd name="connsiteY4" fmla="*/ 0 h 859985"/>
              <a:gd name="connsiteX0" fmla="*/ 0 w 2143460"/>
              <a:gd name="connsiteY0" fmla="*/ 0 h 859985"/>
              <a:gd name="connsiteX1" fmla="*/ 2143460 w 2143460"/>
              <a:gd name="connsiteY1" fmla="*/ 628355 h 859985"/>
              <a:gd name="connsiteX2" fmla="*/ 2143459 w 2143460"/>
              <a:gd name="connsiteY2" fmla="*/ 859985 h 859985"/>
              <a:gd name="connsiteX3" fmla="*/ 895612 w 2143460"/>
              <a:gd name="connsiteY3" fmla="*/ 853722 h 859985"/>
              <a:gd name="connsiteX4" fmla="*/ 0 w 2143460"/>
              <a:gd name="connsiteY4" fmla="*/ 0 h 859985"/>
              <a:gd name="connsiteX0" fmla="*/ 0 w 1483892"/>
              <a:gd name="connsiteY0" fmla="*/ 0 h 267874"/>
              <a:gd name="connsiteX1" fmla="*/ 1483892 w 1483892"/>
              <a:gd name="connsiteY1" fmla="*/ 36244 h 267874"/>
              <a:gd name="connsiteX2" fmla="*/ 1483891 w 1483892"/>
              <a:gd name="connsiteY2" fmla="*/ 267874 h 267874"/>
              <a:gd name="connsiteX3" fmla="*/ 236044 w 1483892"/>
              <a:gd name="connsiteY3" fmla="*/ 261611 h 267874"/>
              <a:gd name="connsiteX4" fmla="*/ 0 w 1483892"/>
              <a:gd name="connsiteY4" fmla="*/ 0 h 267874"/>
              <a:gd name="connsiteX0" fmla="*/ 0 w 1491387"/>
              <a:gd name="connsiteY0" fmla="*/ 0 h 267874"/>
              <a:gd name="connsiteX1" fmla="*/ 1491387 w 1491387"/>
              <a:gd name="connsiteY1" fmla="*/ 6263 h 267874"/>
              <a:gd name="connsiteX2" fmla="*/ 1483891 w 1491387"/>
              <a:gd name="connsiteY2" fmla="*/ 267874 h 267874"/>
              <a:gd name="connsiteX3" fmla="*/ 236044 w 1491387"/>
              <a:gd name="connsiteY3" fmla="*/ 261611 h 267874"/>
              <a:gd name="connsiteX4" fmla="*/ 0 w 1491387"/>
              <a:gd name="connsiteY4" fmla="*/ 0 h 267874"/>
              <a:gd name="connsiteX0" fmla="*/ 0 w 1498882"/>
              <a:gd name="connsiteY0" fmla="*/ 0 h 267874"/>
              <a:gd name="connsiteX1" fmla="*/ 1498882 w 1498882"/>
              <a:gd name="connsiteY1" fmla="*/ 6263 h 267874"/>
              <a:gd name="connsiteX2" fmla="*/ 1483891 w 1498882"/>
              <a:gd name="connsiteY2" fmla="*/ 267874 h 267874"/>
              <a:gd name="connsiteX3" fmla="*/ 236044 w 1498882"/>
              <a:gd name="connsiteY3" fmla="*/ 261611 h 267874"/>
              <a:gd name="connsiteX4" fmla="*/ 0 w 1498882"/>
              <a:gd name="connsiteY4" fmla="*/ 0 h 267874"/>
              <a:gd name="connsiteX0" fmla="*/ 0 w 1498882"/>
              <a:gd name="connsiteY0" fmla="*/ 0 h 267874"/>
              <a:gd name="connsiteX1" fmla="*/ 1498882 w 1498882"/>
              <a:gd name="connsiteY1" fmla="*/ 6263 h 267874"/>
              <a:gd name="connsiteX2" fmla="*/ 1483891 w 1498882"/>
              <a:gd name="connsiteY2" fmla="*/ 267874 h 267874"/>
              <a:gd name="connsiteX3" fmla="*/ 236044 w 1498882"/>
              <a:gd name="connsiteY3" fmla="*/ 261611 h 267874"/>
              <a:gd name="connsiteX4" fmla="*/ 0 w 1498882"/>
              <a:gd name="connsiteY4" fmla="*/ 0 h 267874"/>
              <a:gd name="connsiteX0" fmla="*/ 0 w 1540237"/>
              <a:gd name="connsiteY0" fmla="*/ 0 h 267874"/>
              <a:gd name="connsiteX1" fmla="*/ 1540237 w 1540237"/>
              <a:gd name="connsiteY1" fmla="*/ 6263 h 267874"/>
              <a:gd name="connsiteX2" fmla="*/ 1483891 w 1540237"/>
              <a:gd name="connsiteY2" fmla="*/ 267874 h 267874"/>
              <a:gd name="connsiteX3" fmla="*/ 236044 w 1540237"/>
              <a:gd name="connsiteY3" fmla="*/ 261611 h 267874"/>
              <a:gd name="connsiteX4" fmla="*/ 0 w 1540237"/>
              <a:gd name="connsiteY4" fmla="*/ 0 h 267874"/>
              <a:gd name="connsiteX0" fmla="*/ 0 w 1563212"/>
              <a:gd name="connsiteY0" fmla="*/ 0 h 267874"/>
              <a:gd name="connsiteX1" fmla="*/ 1563212 w 1563212"/>
              <a:gd name="connsiteY1" fmla="*/ 6263 h 267874"/>
              <a:gd name="connsiteX2" fmla="*/ 1506866 w 1563212"/>
              <a:gd name="connsiteY2" fmla="*/ 267874 h 267874"/>
              <a:gd name="connsiteX3" fmla="*/ 259019 w 1563212"/>
              <a:gd name="connsiteY3" fmla="*/ 261611 h 267874"/>
              <a:gd name="connsiteX4" fmla="*/ 0 w 1563212"/>
              <a:gd name="connsiteY4" fmla="*/ 0 h 26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12" h="267874">
                <a:moveTo>
                  <a:pt x="0" y="0"/>
                </a:moveTo>
                <a:lnTo>
                  <a:pt x="1563212" y="6263"/>
                </a:lnTo>
                <a:cubicBezTo>
                  <a:pt x="1563212" y="83473"/>
                  <a:pt x="1506866" y="190664"/>
                  <a:pt x="1506866" y="267874"/>
                </a:cubicBezTo>
                <a:lnTo>
                  <a:pt x="259019" y="261611"/>
                </a:lnTo>
                <a:lnTo>
                  <a:pt x="0" y="0"/>
                </a:lnTo>
                <a:close/>
              </a:path>
            </a:pathLst>
          </a:custGeom>
          <a:solidFill>
            <a:srgbClr val="FAA61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7747844" y="11554173"/>
            <a:ext cx="1253861" cy="217518"/>
          </a:xfrm>
          <a:prstGeom prst="rect">
            <a:avLst/>
          </a:prstGeom>
          <a:solidFill>
            <a:srgbClr val="6E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정성 조사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6400703" y="11554173"/>
            <a:ext cx="1269048" cy="220494"/>
          </a:xfrm>
          <a:prstGeom prst="rect">
            <a:avLst/>
          </a:prstGeom>
          <a:solidFill>
            <a:srgbClr val="6E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정량 조사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6377601" y="10535638"/>
            <a:ext cx="2668863" cy="177936"/>
          </a:xfrm>
          <a:prstGeom prst="rect">
            <a:avLst/>
          </a:prstGeom>
          <a:solidFill>
            <a:srgbClr val="6E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 방법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9681522" y="7313977"/>
            <a:ext cx="2510478" cy="42435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기관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Office,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심층인터뷰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FGI,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설문조사를 통해 정성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정량 조사 실시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22433" y="3006073"/>
            <a:ext cx="2706800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dropna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45807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데이터 남음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22433" y="4092781"/>
            <a:ext cx="2703250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525234" y="4743044"/>
            <a:ext cx="2710301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Train/Test Set </a:t>
            </a:r>
            <a:r>
              <a:rPr lang="ko-KR" altLang="en-US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 및</a:t>
            </a:r>
            <a:endParaRPr lang="en-US" altLang="ko-KR" sz="12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서브에이스 카테고리 생성</a:t>
            </a:r>
            <a:endParaRPr lang="en-US" altLang="ko-KR" sz="12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22433" y="5216135"/>
            <a:ext cx="2728302" cy="838194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Train_test_split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&amp; test set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pd.cut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서브에이스 카테고리 생성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3333278" y="1607487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레이블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(y)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분리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336146" y="2591685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결측값 채우기 및 정규화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8737" y="7418735"/>
            <a:ext cx="2728302" cy="61193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318271" y="3658569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 마무리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348845" y="2015200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분리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39773" y="3006073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ko-KR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SimpleImputer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StandardScaler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사용하여 결측값을 채우고 정규화를 함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64" y="4699589"/>
            <a:ext cx="935906" cy="935906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3339773" y="4118181"/>
            <a:ext cx="2728302" cy="2041319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ColumnTransformer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최종적으로 데이터 파이프라인 준비 완료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5072868" y="4577451"/>
            <a:ext cx="861513" cy="10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머신러닝을 위한 데이터 파이프라인 준비 완료</a:t>
            </a:r>
            <a:r>
              <a:rPr lang="en-US" altLang="ko-KR" sz="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8854" t="14286" r="17843" b="38353"/>
          <a:stretch/>
        </p:blipFill>
        <p:spPr>
          <a:xfrm>
            <a:off x="3353176" y="4696951"/>
            <a:ext cx="1940471" cy="1451794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6177702" y="1607487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6177702" y="3190961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177702" y="4774435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6177702" y="2028671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79.56771480432512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6177702" y="3612145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0.0 =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에러가 없음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과대적합 된 것으로 생각됨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6177702" y="5195619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30.15084751780208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6177702" y="2609816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79.37909072869144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177702" y="4193290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118.79511057107928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6177702" y="5776761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79.74273063415217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976732" y="2034334"/>
            <a:ext cx="2668858" cy="118259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하이퍼파라미터 조합을 통해 최적의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 </a:t>
            </a: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튜닝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최적의 매개변수와 모델 구함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GridSearch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 후 성능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(RMSE)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출력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76" y="3284501"/>
            <a:ext cx="2604871" cy="25713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945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Executive Summary – Winners + Losers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264828" y="6398439"/>
            <a:ext cx="2743200" cy="365125"/>
          </a:xfrm>
        </p:spPr>
        <p:txBody>
          <a:bodyPr/>
          <a:lstStyle/>
          <a:p>
            <a:r>
              <a:rPr lang="en-US" altLang="ko-KR" dirty="0"/>
              <a:t>2021.04.30</a:t>
            </a:r>
            <a:endParaRPr lang="ko-KR" altLang="en-US" dirty="0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승자 데이터에 패자 데이터를 추가하여 데이터 전처리</a:t>
            </a:r>
            <a:r>
              <a:rPr lang="en-US" altLang="ko-KR" dirty="0"/>
              <a:t>,</a:t>
            </a:r>
            <a:r>
              <a:rPr lang="ko-KR" altLang="en-US" dirty="0"/>
              <a:t> 교차검증</a:t>
            </a:r>
            <a:r>
              <a:rPr lang="en-US" altLang="ko-KR" dirty="0"/>
              <a:t>,</a:t>
            </a:r>
            <a:r>
              <a:rPr lang="ko-KR" altLang="en-US" dirty="0"/>
              <a:t> 세부조정 요약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607953" y="1747595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Kaggle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610821" y="2731793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 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정제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592946" y="3798677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제거 검증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4726" y="7430910"/>
            <a:ext cx="2728302" cy="213546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86321" y="7313977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임팩트 보고서 설계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86323" y="7685454"/>
            <a:ext cx="2740746" cy="2023958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86321" y="9770905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기관별 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Defining 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86323" y="10142382"/>
            <a:ext cx="2740746" cy="661769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기관의 미션과 비전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사업활동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BM,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수입과 각 기관의 국가 및 산업 분석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193635" y="10859445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기관별 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Modeling 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93637" y="11230922"/>
            <a:ext cx="2740746" cy="661769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SROI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구하기 위해 투입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</a:t>
            </a:r>
            <a:r>
              <a:rPr lang="en-US" altLang="ko-KR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결과로 이루어진 임팩트 맵 도출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14554" y="7808652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국내조사계획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14556" y="8180129"/>
            <a:ext cx="2740746" cy="1843023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39606" y="10084213"/>
            <a:ext cx="2740746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현지 조사방법 계획 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39608" y="10455690"/>
            <a:ext cx="2740746" cy="195020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067988" y="1737367"/>
            <a:ext cx="2662095" cy="383850"/>
          </a:xfrm>
          <a:prstGeom prst="rect">
            <a:avLst/>
          </a:prstGeom>
          <a:solidFill>
            <a:srgbClr val="C00000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GridSearch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18806" y="2027899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Kaggle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53508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경기 데이터 수집</a:t>
            </a:r>
          </a:p>
        </p:txBody>
      </p:sp>
      <p:sp>
        <p:nvSpPr>
          <p:cNvPr id="90" name="오각형[P] 55"/>
          <p:cNvSpPr/>
          <p:nvPr/>
        </p:nvSpPr>
        <p:spPr>
          <a:xfrm>
            <a:off x="3235535" y="8067184"/>
            <a:ext cx="1278513" cy="215189"/>
          </a:xfrm>
          <a:prstGeom prst="homePlate">
            <a:avLst/>
          </a:prstGeom>
          <a:solidFill>
            <a:srgbClr val="FA8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정의 및 설계</a:t>
            </a:r>
          </a:p>
        </p:txBody>
      </p:sp>
      <p:sp>
        <p:nvSpPr>
          <p:cNvPr id="92" name="갈매기형 수장[C] 57"/>
          <p:cNvSpPr/>
          <p:nvPr/>
        </p:nvSpPr>
        <p:spPr>
          <a:xfrm>
            <a:off x="4454648" y="8066936"/>
            <a:ext cx="752359" cy="222589"/>
          </a:xfrm>
          <a:prstGeom prst="chevron">
            <a:avLst/>
          </a:prstGeom>
          <a:solidFill>
            <a:srgbClr val="FA8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분석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3201330" y="7562558"/>
            <a:ext cx="2953325" cy="651548"/>
            <a:chOff x="508194" y="1047049"/>
            <a:chExt cx="12525614" cy="651548"/>
          </a:xfrm>
        </p:grpSpPr>
        <p:sp>
          <p:nvSpPr>
            <p:cNvPr id="95" name="오각형[P] 124"/>
            <p:cNvSpPr/>
            <p:nvPr/>
          </p:nvSpPr>
          <p:spPr>
            <a:xfrm>
              <a:off x="596491" y="1240338"/>
              <a:ext cx="11397788" cy="274820"/>
            </a:xfrm>
            <a:prstGeom prst="homePlate">
              <a:avLst/>
            </a:prstGeom>
            <a:gradFill flip="none" rotWithShape="1">
              <a:gsLst>
                <a:gs pos="0">
                  <a:srgbClr val="996633"/>
                </a:gs>
                <a:gs pos="60000">
                  <a:srgbClr val="EDBC70"/>
                </a:gs>
                <a:gs pos="21000">
                  <a:srgbClr val="A76228"/>
                </a:gs>
                <a:gs pos="44000">
                  <a:schemeClr val="accent2">
                    <a:lumMod val="75000"/>
                    <a:alpha val="77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5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NanumBarunGothic" charset="-127"/>
                <a:ea typeface="NanumBarunGothic" charset="-127"/>
                <a:cs typeface="NanumBarunGothic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08194" y="1252973"/>
              <a:ext cx="5144947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rgbClr val="9966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사전 조사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025897" y="1047049"/>
              <a:ext cx="5249809" cy="651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rgbClr val="996633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현지 조사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794254" y="1134986"/>
              <a:ext cx="5239554" cy="489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rgbClr val="996633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보고서 작성</a:t>
              </a:r>
            </a:p>
          </p:txBody>
        </p:sp>
      </p:grpSp>
      <p:sp>
        <p:nvSpPr>
          <p:cNvPr id="99" name="갈매기형 수장[C] 57"/>
          <p:cNvSpPr/>
          <p:nvPr/>
        </p:nvSpPr>
        <p:spPr>
          <a:xfrm>
            <a:off x="5157193" y="8066936"/>
            <a:ext cx="752359" cy="222589"/>
          </a:xfrm>
          <a:prstGeom prst="chevron">
            <a:avLst/>
          </a:prstGeom>
          <a:solidFill>
            <a:srgbClr val="FA8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보고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3239136" y="8334469"/>
            <a:ext cx="1129284" cy="1300598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AutoNum type="arabicPeriod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 설계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 및 산업 특성 연구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질문지 설계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423333" y="8330502"/>
            <a:ext cx="702545" cy="1300598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후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SROI, EROI </a:t>
            </a:r>
          </a:p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178632" y="8334469"/>
            <a:ext cx="702545" cy="1300598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 분석 및 정성적 분석 결과를 토대로 임팩트 스코어 부여</a:t>
            </a:r>
          </a:p>
        </p:txBody>
      </p:sp>
      <p:sp>
        <p:nvSpPr>
          <p:cNvPr id="116" name="갈매기형 수장 53"/>
          <p:cNvSpPr/>
          <p:nvPr/>
        </p:nvSpPr>
        <p:spPr>
          <a:xfrm>
            <a:off x="7711805" y="8253831"/>
            <a:ext cx="1334660" cy="342404"/>
          </a:xfrm>
          <a:prstGeom prst="chevron">
            <a:avLst>
              <a:gd name="adj" fmla="val 4401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임팩트 리포트 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구조화</a:t>
            </a:r>
          </a:p>
        </p:txBody>
      </p:sp>
      <p:sp>
        <p:nvSpPr>
          <p:cNvPr id="117" name="갈매기형 수장 53"/>
          <p:cNvSpPr/>
          <p:nvPr/>
        </p:nvSpPr>
        <p:spPr>
          <a:xfrm>
            <a:off x="6330975" y="9143731"/>
            <a:ext cx="1436866" cy="345646"/>
          </a:xfrm>
          <a:prstGeom prst="chevron">
            <a:avLst>
              <a:gd name="adj" fmla="val 44016"/>
            </a:avLst>
          </a:prstGeom>
          <a:solidFill>
            <a:srgbClr val="F0C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임팩트 맵 구체화</a:t>
            </a:r>
          </a:p>
        </p:txBody>
      </p:sp>
      <p:sp>
        <p:nvSpPr>
          <p:cNvPr id="118" name="갈매기형 수장 53"/>
          <p:cNvSpPr/>
          <p:nvPr/>
        </p:nvSpPr>
        <p:spPr>
          <a:xfrm>
            <a:off x="7709979" y="9143730"/>
            <a:ext cx="1307951" cy="345646"/>
          </a:xfrm>
          <a:prstGeom prst="chevron">
            <a:avLst>
              <a:gd name="adj" fmla="val 44016"/>
            </a:avLst>
          </a:prstGeom>
          <a:solidFill>
            <a:srgbClr val="FAA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현실성 검토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6387055" y="8637840"/>
            <a:ext cx="1282696" cy="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일하는 재단의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STP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관계자와 협력</a:t>
            </a:r>
          </a:p>
        </p:txBody>
      </p:sp>
      <p:grpSp>
        <p:nvGrpSpPr>
          <p:cNvPr id="129" name="그룹 128"/>
          <p:cNvGrpSpPr/>
          <p:nvPr/>
        </p:nvGrpSpPr>
        <p:grpSpPr>
          <a:xfrm>
            <a:off x="6193450" y="8242480"/>
            <a:ext cx="1690421" cy="371971"/>
            <a:chOff x="6081395" y="2223654"/>
            <a:chExt cx="1690421" cy="400110"/>
          </a:xfrm>
        </p:grpSpPr>
        <p:sp>
          <p:nvSpPr>
            <p:cNvPr id="115" name="오각형 52"/>
            <p:cNvSpPr/>
            <p:nvPr/>
          </p:nvSpPr>
          <p:spPr>
            <a:xfrm>
              <a:off x="6244687" y="2231341"/>
              <a:ext cx="1456618" cy="372828"/>
            </a:xfrm>
            <a:custGeom>
              <a:avLst/>
              <a:gdLst>
                <a:gd name="connsiteX0" fmla="*/ 0 w 2637494"/>
                <a:gd name="connsiteY0" fmla="*/ 0 h 592979"/>
                <a:gd name="connsiteX1" fmla="*/ 2320244 w 2637494"/>
                <a:gd name="connsiteY1" fmla="*/ 0 h 592979"/>
                <a:gd name="connsiteX2" fmla="*/ 2637494 w 2637494"/>
                <a:gd name="connsiteY2" fmla="*/ 296490 h 592979"/>
                <a:gd name="connsiteX3" fmla="*/ 2320244 w 2637494"/>
                <a:gd name="connsiteY3" fmla="*/ 592979 h 592979"/>
                <a:gd name="connsiteX4" fmla="*/ 0 w 2637494"/>
                <a:gd name="connsiteY4" fmla="*/ 592979 h 592979"/>
                <a:gd name="connsiteX5" fmla="*/ 0 w 2637494"/>
                <a:gd name="connsiteY5" fmla="*/ 0 h 592979"/>
                <a:gd name="connsiteX0" fmla="*/ 0 w 2574864"/>
                <a:gd name="connsiteY0" fmla="*/ 0 h 592979"/>
                <a:gd name="connsiteX1" fmla="*/ 2320244 w 2574864"/>
                <a:gd name="connsiteY1" fmla="*/ 0 h 592979"/>
                <a:gd name="connsiteX2" fmla="*/ 2574864 w 2574864"/>
                <a:gd name="connsiteY2" fmla="*/ 302753 h 592979"/>
                <a:gd name="connsiteX3" fmla="*/ 2320244 w 2574864"/>
                <a:gd name="connsiteY3" fmla="*/ 592979 h 592979"/>
                <a:gd name="connsiteX4" fmla="*/ 0 w 2574864"/>
                <a:gd name="connsiteY4" fmla="*/ 592979 h 592979"/>
                <a:gd name="connsiteX5" fmla="*/ 0 w 2574864"/>
                <a:gd name="connsiteY5" fmla="*/ 0 h 592979"/>
                <a:gd name="connsiteX0" fmla="*/ 0 w 2594398"/>
                <a:gd name="connsiteY0" fmla="*/ 0 h 592979"/>
                <a:gd name="connsiteX1" fmla="*/ 2320244 w 2594398"/>
                <a:gd name="connsiteY1" fmla="*/ 0 h 592979"/>
                <a:gd name="connsiteX2" fmla="*/ 2594398 w 2594398"/>
                <a:gd name="connsiteY2" fmla="*/ 296681 h 592979"/>
                <a:gd name="connsiteX3" fmla="*/ 2320244 w 2594398"/>
                <a:gd name="connsiteY3" fmla="*/ 592979 h 592979"/>
                <a:gd name="connsiteX4" fmla="*/ 0 w 2594398"/>
                <a:gd name="connsiteY4" fmla="*/ 592979 h 592979"/>
                <a:gd name="connsiteX5" fmla="*/ 0 w 2594398"/>
                <a:gd name="connsiteY5" fmla="*/ 0 h 592979"/>
                <a:gd name="connsiteX0" fmla="*/ 0 w 2615280"/>
                <a:gd name="connsiteY0" fmla="*/ 0 h 592979"/>
                <a:gd name="connsiteX1" fmla="*/ 2320244 w 2615280"/>
                <a:gd name="connsiteY1" fmla="*/ 0 h 592979"/>
                <a:gd name="connsiteX2" fmla="*/ 2615280 w 2615280"/>
                <a:gd name="connsiteY2" fmla="*/ 296681 h 592979"/>
                <a:gd name="connsiteX3" fmla="*/ 2320244 w 2615280"/>
                <a:gd name="connsiteY3" fmla="*/ 592979 h 592979"/>
                <a:gd name="connsiteX4" fmla="*/ 0 w 2615280"/>
                <a:gd name="connsiteY4" fmla="*/ 592979 h 592979"/>
                <a:gd name="connsiteX5" fmla="*/ 0 w 2615280"/>
                <a:gd name="connsiteY5" fmla="*/ 0 h 59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5280" h="592979">
                  <a:moveTo>
                    <a:pt x="0" y="0"/>
                  </a:moveTo>
                  <a:lnTo>
                    <a:pt x="2320244" y="0"/>
                  </a:lnTo>
                  <a:lnTo>
                    <a:pt x="2615280" y="296681"/>
                  </a:lnTo>
                  <a:lnTo>
                    <a:pt x="2320244" y="592979"/>
                  </a:lnTo>
                  <a:lnTo>
                    <a:pt x="0" y="592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4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081395" y="2223654"/>
              <a:ext cx="16904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기업 운영의 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전반적 이해도 제고</a:t>
              </a:r>
            </a:p>
          </p:txBody>
        </p:sp>
      </p:grpSp>
      <p:sp>
        <p:nvSpPr>
          <p:cNvPr id="122" name="타원 121"/>
          <p:cNvSpPr/>
          <p:nvPr/>
        </p:nvSpPr>
        <p:spPr>
          <a:xfrm>
            <a:off x="6016164" y="8063721"/>
            <a:ext cx="217297" cy="223772"/>
          </a:xfrm>
          <a:prstGeom prst="ellipse">
            <a:avLst/>
          </a:prstGeom>
          <a:solidFill>
            <a:srgbClr val="8B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7726303" y="8636312"/>
            <a:ext cx="1275402" cy="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전문가 강의 및 자문</a:t>
            </a:r>
          </a:p>
        </p:txBody>
      </p:sp>
      <p:sp>
        <p:nvSpPr>
          <p:cNvPr id="132" name="타원 131"/>
          <p:cNvSpPr/>
          <p:nvPr/>
        </p:nvSpPr>
        <p:spPr>
          <a:xfrm>
            <a:off x="7689231" y="8568167"/>
            <a:ext cx="217297" cy="223772"/>
          </a:xfrm>
          <a:prstGeom prst="ellipse">
            <a:avLst/>
          </a:prstGeom>
          <a:solidFill>
            <a:srgbClr val="8B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6353107" y="9506835"/>
            <a:ext cx="1314164" cy="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STP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해외사회적기업 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 및 국가별 현황 정보 수집</a:t>
            </a:r>
          </a:p>
        </p:txBody>
      </p:sp>
      <p:sp>
        <p:nvSpPr>
          <p:cNvPr id="134" name="타원 133"/>
          <p:cNvSpPr/>
          <p:nvPr/>
        </p:nvSpPr>
        <p:spPr>
          <a:xfrm>
            <a:off x="5982216" y="8932716"/>
            <a:ext cx="217297" cy="223772"/>
          </a:xfrm>
          <a:prstGeom prst="ellipse">
            <a:avLst/>
          </a:prstGeom>
          <a:solidFill>
            <a:srgbClr val="8B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7747844" y="9506835"/>
            <a:ext cx="1275402" cy="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uGET</a:t>
            </a:r>
            <a:r>
              <a:rPr lang="en-US" altLang="ko-KR" sz="8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함께일하는재단</a:t>
            </a:r>
            <a:r>
              <a:rPr lang="ko-KR" altLang="en-US" sz="8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Alumni </a:t>
            </a:r>
            <a:r>
              <a:rPr lang="ko-KR" altLang="en-US" sz="8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미팅 및 경험 공유</a:t>
            </a:r>
          </a:p>
        </p:txBody>
      </p:sp>
      <p:sp>
        <p:nvSpPr>
          <p:cNvPr id="136" name="타원 135"/>
          <p:cNvSpPr/>
          <p:nvPr/>
        </p:nvSpPr>
        <p:spPr>
          <a:xfrm>
            <a:off x="7705456" y="9438690"/>
            <a:ext cx="217297" cy="223772"/>
          </a:xfrm>
          <a:prstGeom prst="ellipse">
            <a:avLst/>
          </a:prstGeom>
          <a:solidFill>
            <a:srgbClr val="8B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7" name="직사각형 10"/>
          <p:cNvSpPr/>
          <p:nvPr/>
        </p:nvSpPr>
        <p:spPr>
          <a:xfrm>
            <a:off x="6393560" y="11297617"/>
            <a:ext cx="1584102" cy="256556"/>
          </a:xfrm>
          <a:custGeom>
            <a:avLst/>
            <a:gdLst>
              <a:gd name="connsiteX0" fmla="*/ 0 w 1574141"/>
              <a:gd name="connsiteY0" fmla="*/ 0 h 753514"/>
              <a:gd name="connsiteX1" fmla="*/ 1574141 w 1574141"/>
              <a:gd name="connsiteY1" fmla="*/ 0 h 753514"/>
              <a:gd name="connsiteX2" fmla="*/ 1574141 w 1574141"/>
              <a:gd name="connsiteY2" fmla="*/ 753514 h 753514"/>
              <a:gd name="connsiteX3" fmla="*/ 0 w 1574141"/>
              <a:gd name="connsiteY3" fmla="*/ 753514 h 753514"/>
              <a:gd name="connsiteX4" fmla="*/ 0 w 1574141"/>
              <a:gd name="connsiteY4" fmla="*/ 0 h 753514"/>
              <a:gd name="connsiteX0" fmla="*/ 0 w 1774558"/>
              <a:gd name="connsiteY0" fmla="*/ 0 h 753514"/>
              <a:gd name="connsiteX1" fmla="*/ 1774558 w 1774558"/>
              <a:gd name="connsiteY1" fmla="*/ 12526 h 753514"/>
              <a:gd name="connsiteX2" fmla="*/ 1574141 w 1774558"/>
              <a:gd name="connsiteY2" fmla="*/ 753514 h 753514"/>
              <a:gd name="connsiteX3" fmla="*/ 0 w 1774558"/>
              <a:gd name="connsiteY3" fmla="*/ 753514 h 753514"/>
              <a:gd name="connsiteX4" fmla="*/ 0 w 1774558"/>
              <a:gd name="connsiteY4" fmla="*/ 0 h 753514"/>
              <a:gd name="connsiteX0" fmla="*/ 0 w 3189999"/>
              <a:gd name="connsiteY0" fmla="*/ 0 h 766040"/>
              <a:gd name="connsiteX1" fmla="*/ 1774558 w 3189999"/>
              <a:gd name="connsiteY1" fmla="*/ 12526 h 766040"/>
              <a:gd name="connsiteX2" fmla="*/ 3189999 w 3189999"/>
              <a:gd name="connsiteY2" fmla="*/ 766040 h 766040"/>
              <a:gd name="connsiteX3" fmla="*/ 0 w 3189999"/>
              <a:gd name="connsiteY3" fmla="*/ 753514 h 766040"/>
              <a:gd name="connsiteX4" fmla="*/ 0 w 3189999"/>
              <a:gd name="connsiteY4" fmla="*/ 0 h 766040"/>
              <a:gd name="connsiteX0" fmla="*/ 0 w 3189999"/>
              <a:gd name="connsiteY0" fmla="*/ 0 h 766040"/>
              <a:gd name="connsiteX1" fmla="*/ 1774558 w 3189999"/>
              <a:gd name="connsiteY1" fmla="*/ 12526 h 766040"/>
              <a:gd name="connsiteX2" fmla="*/ 3189999 w 3189999"/>
              <a:gd name="connsiteY2" fmla="*/ 766040 h 766040"/>
              <a:gd name="connsiteX3" fmla="*/ 726510 w 3189999"/>
              <a:gd name="connsiteY3" fmla="*/ 759777 h 766040"/>
              <a:gd name="connsiteX4" fmla="*/ 0 w 3189999"/>
              <a:gd name="connsiteY4" fmla="*/ 0 h 766040"/>
              <a:gd name="connsiteX0" fmla="*/ 0 w 3189999"/>
              <a:gd name="connsiteY0" fmla="*/ 0 h 766040"/>
              <a:gd name="connsiteX1" fmla="*/ 1981238 w 3189999"/>
              <a:gd name="connsiteY1" fmla="*/ 12526 h 766040"/>
              <a:gd name="connsiteX2" fmla="*/ 3189999 w 3189999"/>
              <a:gd name="connsiteY2" fmla="*/ 766040 h 766040"/>
              <a:gd name="connsiteX3" fmla="*/ 726510 w 3189999"/>
              <a:gd name="connsiteY3" fmla="*/ 759777 h 766040"/>
              <a:gd name="connsiteX4" fmla="*/ 0 w 3189999"/>
              <a:gd name="connsiteY4" fmla="*/ 0 h 766040"/>
              <a:gd name="connsiteX0" fmla="*/ 388306 w 3578305"/>
              <a:gd name="connsiteY0" fmla="*/ 0 h 791092"/>
              <a:gd name="connsiteX1" fmla="*/ 2369544 w 3578305"/>
              <a:gd name="connsiteY1" fmla="*/ 12526 h 791092"/>
              <a:gd name="connsiteX2" fmla="*/ 3578305 w 3578305"/>
              <a:gd name="connsiteY2" fmla="*/ 766040 h 791092"/>
              <a:gd name="connsiteX3" fmla="*/ 0 w 3578305"/>
              <a:gd name="connsiteY3" fmla="*/ 791092 h 791092"/>
              <a:gd name="connsiteX4" fmla="*/ 388306 w 3578305"/>
              <a:gd name="connsiteY4" fmla="*/ 0 h 791092"/>
              <a:gd name="connsiteX0" fmla="*/ 388306 w 2450963"/>
              <a:gd name="connsiteY0" fmla="*/ 0 h 853722"/>
              <a:gd name="connsiteX1" fmla="*/ 2369544 w 2450963"/>
              <a:gd name="connsiteY1" fmla="*/ 12526 h 853722"/>
              <a:gd name="connsiteX2" fmla="*/ 2450963 w 2450963"/>
              <a:gd name="connsiteY2" fmla="*/ 853722 h 853722"/>
              <a:gd name="connsiteX3" fmla="*/ 0 w 2450963"/>
              <a:gd name="connsiteY3" fmla="*/ 791092 h 853722"/>
              <a:gd name="connsiteX4" fmla="*/ 388306 w 2450963"/>
              <a:gd name="connsiteY4" fmla="*/ 0 h 853722"/>
              <a:gd name="connsiteX0" fmla="*/ 419621 w 2482278"/>
              <a:gd name="connsiteY0" fmla="*/ 0 h 853722"/>
              <a:gd name="connsiteX1" fmla="*/ 2400859 w 2482278"/>
              <a:gd name="connsiteY1" fmla="*/ 12526 h 853722"/>
              <a:gd name="connsiteX2" fmla="*/ 2482278 w 2482278"/>
              <a:gd name="connsiteY2" fmla="*/ 853722 h 853722"/>
              <a:gd name="connsiteX3" fmla="*/ 0 w 2482278"/>
              <a:gd name="connsiteY3" fmla="*/ 853722 h 853722"/>
              <a:gd name="connsiteX4" fmla="*/ 419621 w 2482278"/>
              <a:gd name="connsiteY4" fmla="*/ 0 h 853722"/>
              <a:gd name="connsiteX0" fmla="*/ 419621 w 2482278"/>
              <a:gd name="connsiteY0" fmla="*/ 0 h 853722"/>
              <a:gd name="connsiteX1" fmla="*/ 2438437 w 2482278"/>
              <a:gd name="connsiteY1" fmla="*/ 18789 h 853722"/>
              <a:gd name="connsiteX2" fmla="*/ 2482278 w 2482278"/>
              <a:gd name="connsiteY2" fmla="*/ 853722 h 853722"/>
              <a:gd name="connsiteX3" fmla="*/ 0 w 2482278"/>
              <a:gd name="connsiteY3" fmla="*/ 853722 h 853722"/>
              <a:gd name="connsiteX4" fmla="*/ 419621 w 2482278"/>
              <a:gd name="connsiteY4" fmla="*/ 0 h 853722"/>
              <a:gd name="connsiteX0" fmla="*/ 382043 w 2444700"/>
              <a:gd name="connsiteY0" fmla="*/ 0 h 853722"/>
              <a:gd name="connsiteX1" fmla="*/ 2400859 w 2444700"/>
              <a:gd name="connsiteY1" fmla="*/ 18789 h 853722"/>
              <a:gd name="connsiteX2" fmla="*/ 2444700 w 2444700"/>
              <a:gd name="connsiteY2" fmla="*/ 853722 h 853722"/>
              <a:gd name="connsiteX3" fmla="*/ 0 w 2444700"/>
              <a:gd name="connsiteY3" fmla="*/ 841289 h 853722"/>
              <a:gd name="connsiteX4" fmla="*/ 382043 w 2444700"/>
              <a:gd name="connsiteY4" fmla="*/ 0 h 853722"/>
              <a:gd name="connsiteX0" fmla="*/ 407095 w 2469752"/>
              <a:gd name="connsiteY0" fmla="*/ 0 h 853722"/>
              <a:gd name="connsiteX1" fmla="*/ 2425911 w 2469752"/>
              <a:gd name="connsiteY1" fmla="*/ 18789 h 853722"/>
              <a:gd name="connsiteX2" fmla="*/ 2469752 w 2469752"/>
              <a:gd name="connsiteY2" fmla="*/ 853722 h 853722"/>
              <a:gd name="connsiteX3" fmla="*/ 0 w 2469752"/>
              <a:gd name="connsiteY3" fmla="*/ 853722 h 853722"/>
              <a:gd name="connsiteX4" fmla="*/ 407095 w 2469752"/>
              <a:gd name="connsiteY4" fmla="*/ 0 h 853722"/>
              <a:gd name="connsiteX0" fmla="*/ 32341 w 2469752"/>
              <a:gd name="connsiteY0" fmla="*/ 650766 h 834933"/>
              <a:gd name="connsiteX1" fmla="*/ 2425911 w 2469752"/>
              <a:gd name="connsiteY1" fmla="*/ 0 h 834933"/>
              <a:gd name="connsiteX2" fmla="*/ 2469752 w 2469752"/>
              <a:gd name="connsiteY2" fmla="*/ 834933 h 834933"/>
              <a:gd name="connsiteX3" fmla="*/ 0 w 2469752"/>
              <a:gd name="connsiteY3" fmla="*/ 834933 h 834933"/>
              <a:gd name="connsiteX4" fmla="*/ 32341 w 2469752"/>
              <a:gd name="connsiteY4" fmla="*/ 650766 h 834933"/>
              <a:gd name="connsiteX0" fmla="*/ 32341 w 2469752"/>
              <a:gd name="connsiteY0" fmla="*/ 48167 h 232334"/>
              <a:gd name="connsiteX1" fmla="*/ 1578967 w 2469752"/>
              <a:gd name="connsiteY1" fmla="*/ 0 h 232334"/>
              <a:gd name="connsiteX2" fmla="*/ 2469752 w 2469752"/>
              <a:gd name="connsiteY2" fmla="*/ 232334 h 232334"/>
              <a:gd name="connsiteX3" fmla="*/ 0 w 2469752"/>
              <a:gd name="connsiteY3" fmla="*/ 232334 h 232334"/>
              <a:gd name="connsiteX4" fmla="*/ 32341 w 2469752"/>
              <a:gd name="connsiteY4" fmla="*/ 48167 h 232334"/>
              <a:gd name="connsiteX0" fmla="*/ 32341 w 1578967"/>
              <a:gd name="connsiteY0" fmla="*/ 48167 h 232334"/>
              <a:gd name="connsiteX1" fmla="*/ 1578967 w 1578967"/>
              <a:gd name="connsiteY1" fmla="*/ 0 h 232334"/>
              <a:gd name="connsiteX2" fmla="*/ 1240559 w 1578967"/>
              <a:gd name="connsiteY2" fmla="*/ 232334 h 232334"/>
              <a:gd name="connsiteX3" fmla="*/ 0 w 1578967"/>
              <a:gd name="connsiteY3" fmla="*/ 232334 h 232334"/>
              <a:gd name="connsiteX4" fmla="*/ 32341 w 1578967"/>
              <a:gd name="connsiteY4" fmla="*/ 48167 h 232334"/>
              <a:gd name="connsiteX0" fmla="*/ 54826 w 1578967"/>
              <a:gd name="connsiteY0" fmla="*/ 0 h 243682"/>
              <a:gd name="connsiteX1" fmla="*/ 1578967 w 1578967"/>
              <a:gd name="connsiteY1" fmla="*/ 11348 h 243682"/>
              <a:gd name="connsiteX2" fmla="*/ 1240559 w 1578967"/>
              <a:gd name="connsiteY2" fmla="*/ 243682 h 243682"/>
              <a:gd name="connsiteX3" fmla="*/ 0 w 1578967"/>
              <a:gd name="connsiteY3" fmla="*/ 243682 h 243682"/>
              <a:gd name="connsiteX4" fmla="*/ 54826 w 1578967"/>
              <a:gd name="connsiteY4" fmla="*/ 0 h 243682"/>
              <a:gd name="connsiteX0" fmla="*/ 54826 w 1578967"/>
              <a:gd name="connsiteY0" fmla="*/ 10971 h 254653"/>
              <a:gd name="connsiteX1" fmla="*/ 1578967 w 1578967"/>
              <a:gd name="connsiteY1" fmla="*/ 0 h 254653"/>
              <a:gd name="connsiteX2" fmla="*/ 1240559 w 1578967"/>
              <a:gd name="connsiteY2" fmla="*/ 254653 h 254653"/>
              <a:gd name="connsiteX3" fmla="*/ 0 w 1578967"/>
              <a:gd name="connsiteY3" fmla="*/ 254653 h 254653"/>
              <a:gd name="connsiteX4" fmla="*/ 54826 w 1578967"/>
              <a:gd name="connsiteY4" fmla="*/ 10971 h 254653"/>
              <a:gd name="connsiteX0" fmla="*/ 0 w 1584102"/>
              <a:gd name="connsiteY0" fmla="*/ 10971 h 254653"/>
              <a:gd name="connsiteX1" fmla="*/ 1584102 w 1584102"/>
              <a:gd name="connsiteY1" fmla="*/ 0 h 254653"/>
              <a:gd name="connsiteX2" fmla="*/ 1245694 w 1584102"/>
              <a:gd name="connsiteY2" fmla="*/ 254653 h 254653"/>
              <a:gd name="connsiteX3" fmla="*/ 5135 w 1584102"/>
              <a:gd name="connsiteY3" fmla="*/ 254653 h 254653"/>
              <a:gd name="connsiteX4" fmla="*/ 0 w 1584102"/>
              <a:gd name="connsiteY4" fmla="*/ 10971 h 2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102" h="254653">
                <a:moveTo>
                  <a:pt x="0" y="10971"/>
                </a:moveTo>
                <a:lnTo>
                  <a:pt x="1584102" y="0"/>
                </a:lnTo>
                <a:lnTo>
                  <a:pt x="1245694" y="254653"/>
                </a:lnTo>
                <a:lnTo>
                  <a:pt x="5135" y="254653"/>
                </a:lnTo>
                <a:lnTo>
                  <a:pt x="0" y="10971"/>
                </a:lnTo>
                <a:close/>
              </a:path>
            </a:pathLst>
          </a:custGeom>
          <a:solidFill>
            <a:schemeClr val="accent2">
              <a:lumMod val="7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6424082" y="12076956"/>
            <a:ext cx="2593848" cy="257424"/>
          </a:xfrm>
          <a:prstGeom prst="rect">
            <a:avLst/>
          </a:prstGeom>
          <a:solidFill>
            <a:srgbClr val="FAA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정교화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&amp;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임팩트 산출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6398696" y="10760385"/>
            <a:ext cx="512069" cy="549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기관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</a:t>
            </a:r>
          </a:p>
        </p:txBody>
      </p:sp>
      <p:sp>
        <p:nvSpPr>
          <p:cNvPr id="140" name="삼각형 43"/>
          <p:cNvSpPr/>
          <p:nvPr/>
        </p:nvSpPr>
        <p:spPr>
          <a:xfrm rot="10800000">
            <a:off x="6368688" y="11847984"/>
            <a:ext cx="2661188" cy="152678"/>
          </a:xfrm>
          <a:prstGeom prst="triangl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6930070" y="10757215"/>
            <a:ext cx="512069" cy="549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1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7461444" y="10753608"/>
            <a:ext cx="512069" cy="5597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7992817" y="10761089"/>
            <a:ext cx="551105" cy="549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심층 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인터뷰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8563975" y="10759174"/>
            <a:ext cx="472285" cy="5491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FGI</a:t>
            </a:r>
          </a:p>
        </p:txBody>
      </p:sp>
      <p:sp>
        <p:nvSpPr>
          <p:cNvPr id="145" name="직사각형 10"/>
          <p:cNvSpPr/>
          <p:nvPr/>
        </p:nvSpPr>
        <p:spPr>
          <a:xfrm>
            <a:off x="7481175" y="11294038"/>
            <a:ext cx="1563212" cy="267874"/>
          </a:xfrm>
          <a:custGeom>
            <a:avLst/>
            <a:gdLst>
              <a:gd name="connsiteX0" fmla="*/ 0 w 1574141"/>
              <a:gd name="connsiteY0" fmla="*/ 0 h 753514"/>
              <a:gd name="connsiteX1" fmla="*/ 1574141 w 1574141"/>
              <a:gd name="connsiteY1" fmla="*/ 0 h 753514"/>
              <a:gd name="connsiteX2" fmla="*/ 1574141 w 1574141"/>
              <a:gd name="connsiteY2" fmla="*/ 753514 h 753514"/>
              <a:gd name="connsiteX3" fmla="*/ 0 w 1574141"/>
              <a:gd name="connsiteY3" fmla="*/ 753514 h 753514"/>
              <a:gd name="connsiteX4" fmla="*/ 0 w 1574141"/>
              <a:gd name="connsiteY4" fmla="*/ 0 h 753514"/>
              <a:gd name="connsiteX0" fmla="*/ 0 w 1774558"/>
              <a:gd name="connsiteY0" fmla="*/ 0 h 753514"/>
              <a:gd name="connsiteX1" fmla="*/ 1774558 w 1774558"/>
              <a:gd name="connsiteY1" fmla="*/ 12526 h 753514"/>
              <a:gd name="connsiteX2" fmla="*/ 1574141 w 1774558"/>
              <a:gd name="connsiteY2" fmla="*/ 753514 h 753514"/>
              <a:gd name="connsiteX3" fmla="*/ 0 w 1774558"/>
              <a:gd name="connsiteY3" fmla="*/ 753514 h 753514"/>
              <a:gd name="connsiteX4" fmla="*/ 0 w 1774558"/>
              <a:gd name="connsiteY4" fmla="*/ 0 h 753514"/>
              <a:gd name="connsiteX0" fmla="*/ 0 w 3189999"/>
              <a:gd name="connsiteY0" fmla="*/ 0 h 766040"/>
              <a:gd name="connsiteX1" fmla="*/ 1774558 w 3189999"/>
              <a:gd name="connsiteY1" fmla="*/ 12526 h 766040"/>
              <a:gd name="connsiteX2" fmla="*/ 3189999 w 3189999"/>
              <a:gd name="connsiteY2" fmla="*/ 766040 h 766040"/>
              <a:gd name="connsiteX3" fmla="*/ 0 w 3189999"/>
              <a:gd name="connsiteY3" fmla="*/ 753514 h 766040"/>
              <a:gd name="connsiteX4" fmla="*/ 0 w 3189999"/>
              <a:gd name="connsiteY4" fmla="*/ 0 h 766040"/>
              <a:gd name="connsiteX0" fmla="*/ 0 w 3189999"/>
              <a:gd name="connsiteY0" fmla="*/ 0 h 766040"/>
              <a:gd name="connsiteX1" fmla="*/ 1774558 w 3189999"/>
              <a:gd name="connsiteY1" fmla="*/ 12526 h 766040"/>
              <a:gd name="connsiteX2" fmla="*/ 3189999 w 3189999"/>
              <a:gd name="connsiteY2" fmla="*/ 766040 h 766040"/>
              <a:gd name="connsiteX3" fmla="*/ 726510 w 3189999"/>
              <a:gd name="connsiteY3" fmla="*/ 759777 h 766040"/>
              <a:gd name="connsiteX4" fmla="*/ 0 w 3189999"/>
              <a:gd name="connsiteY4" fmla="*/ 0 h 766040"/>
              <a:gd name="connsiteX0" fmla="*/ 0 w 3189999"/>
              <a:gd name="connsiteY0" fmla="*/ 0 h 766040"/>
              <a:gd name="connsiteX1" fmla="*/ 1837188 w 3189999"/>
              <a:gd name="connsiteY1" fmla="*/ 12526 h 766040"/>
              <a:gd name="connsiteX2" fmla="*/ 3189999 w 3189999"/>
              <a:gd name="connsiteY2" fmla="*/ 766040 h 766040"/>
              <a:gd name="connsiteX3" fmla="*/ 726510 w 3189999"/>
              <a:gd name="connsiteY3" fmla="*/ 759777 h 766040"/>
              <a:gd name="connsiteX4" fmla="*/ 0 w 3189999"/>
              <a:gd name="connsiteY4" fmla="*/ 0 h 766040"/>
              <a:gd name="connsiteX0" fmla="*/ 0 w 3302733"/>
              <a:gd name="connsiteY0" fmla="*/ 0 h 822407"/>
              <a:gd name="connsiteX1" fmla="*/ 1837188 w 3302733"/>
              <a:gd name="connsiteY1" fmla="*/ 12526 h 822407"/>
              <a:gd name="connsiteX2" fmla="*/ 3302733 w 3302733"/>
              <a:gd name="connsiteY2" fmla="*/ 822407 h 822407"/>
              <a:gd name="connsiteX3" fmla="*/ 726510 w 3302733"/>
              <a:gd name="connsiteY3" fmla="*/ 759777 h 822407"/>
              <a:gd name="connsiteX4" fmla="*/ 0 w 3302733"/>
              <a:gd name="connsiteY4" fmla="*/ 0 h 822407"/>
              <a:gd name="connsiteX0" fmla="*/ 0 w 3302733"/>
              <a:gd name="connsiteY0" fmla="*/ 0 h 828670"/>
              <a:gd name="connsiteX1" fmla="*/ 1837188 w 3302733"/>
              <a:gd name="connsiteY1" fmla="*/ 12526 h 828670"/>
              <a:gd name="connsiteX2" fmla="*/ 3302733 w 3302733"/>
              <a:gd name="connsiteY2" fmla="*/ 822407 h 828670"/>
              <a:gd name="connsiteX3" fmla="*/ 883086 w 3302733"/>
              <a:gd name="connsiteY3" fmla="*/ 828670 h 828670"/>
              <a:gd name="connsiteX4" fmla="*/ 0 w 3302733"/>
              <a:gd name="connsiteY4" fmla="*/ 0 h 828670"/>
              <a:gd name="connsiteX0" fmla="*/ 0 w 3302733"/>
              <a:gd name="connsiteY0" fmla="*/ 0 h 828670"/>
              <a:gd name="connsiteX1" fmla="*/ 1918607 w 3302733"/>
              <a:gd name="connsiteY1" fmla="*/ 6263 h 828670"/>
              <a:gd name="connsiteX2" fmla="*/ 3302733 w 3302733"/>
              <a:gd name="connsiteY2" fmla="*/ 822407 h 828670"/>
              <a:gd name="connsiteX3" fmla="*/ 883086 w 3302733"/>
              <a:gd name="connsiteY3" fmla="*/ 828670 h 828670"/>
              <a:gd name="connsiteX4" fmla="*/ 0 w 3302733"/>
              <a:gd name="connsiteY4" fmla="*/ 0 h 828670"/>
              <a:gd name="connsiteX0" fmla="*/ 0 w 3302733"/>
              <a:gd name="connsiteY0" fmla="*/ 0 h 853722"/>
              <a:gd name="connsiteX1" fmla="*/ 1918607 w 3302733"/>
              <a:gd name="connsiteY1" fmla="*/ 6263 h 853722"/>
              <a:gd name="connsiteX2" fmla="*/ 3302733 w 3302733"/>
              <a:gd name="connsiteY2" fmla="*/ 822407 h 853722"/>
              <a:gd name="connsiteX3" fmla="*/ 895612 w 3302733"/>
              <a:gd name="connsiteY3" fmla="*/ 853722 h 853722"/>
              <a:gd name="connsiteX4" fmla="*/ 0 w 3302733"/>
              <a:gd name="connsiteY4" fmla="*/ 0 h 853722"/>
              <a:gd name="connsiteX0" fmla="*/ 0 w 3290207"/>
              <a:gd name="connsiteY0" fmla="*/ 0 h 859985"/>
              <a:gd name="connsiteX1" fmla="*/ 1918607 w 3290207"/>
              <a:gd name="connsiteY1" fmla="*/ 6263 h 859985"/>
              <a:gd name="connsiteX2" fmla="*/ 3290207 w 3290207"/>
              <a:gd name="connsiteY2" fmla="*/ 859985 h 859985"/>
              <a:gd name="connsiteX3" fmla="*/ 895612 w 3290207"/>
              <a:gd name="connsiteY3" fmla="*/ 853722 h 859985"/>
              <a:gd name="connsiteX4" fmla="*/ 0 w 3290207"/>
              <a:gd name="connsiteY4" fmla="*/ 0 h 859985"/>
              <a:gd name="connsiteX0" fmla="*/ 0 w 2143459"/>
              <a:gd name="connsiteY0" fmla="*/ 0 h 859985"/>
              <a:gd name="connsiteX1" fmla="*/ 1918607 w 2143459"/>
              <a:gd name="connsiteY1" fmla="*/ 6263 h 859985"/>
              <a:gd name="connsiteX2" fmla="*/ 2143459 w 2143459"/>
              <a:gd name="connsiteY2" fmla="*/ 859985 h 859985"/>
              <a:gd name="connsiteX3" fmla="*/ 895612 w 2143459"/>
              <a:gd name="connsiteY3" fmla="*/ 853722 h 859985"/>
              <a:gd name="connsiteX4" fmla="*/ 0 w 2143459"/>
              <a:gd name="connsiteY4" fmla="*/ 0 h 859985"/>
              <a:gd name="connsiteX0" fmla="*/ 0 w 2143460"/>
              <a:gd name="connsiteY0" fmla="*/ 0 h 859985"/>
              <a:gd name="connsiteX1" fmla="*/ 2143460 w 2143460"/>
              <a:gd name="connsiteY1" fmla="*/ 628355 h 859985"/>
              <a:gd name="connsiteX2" fmla="*/ 2143459 w 2143460"/>
              <a:gd name="connsiteY2" fmla="*/ 859985 h 859985"/>
              <a:gd name="connsiteX3" fmla="*/ 895612 w 2143460"/>
              <a:gd name="connsiteY3" fmla="*/ 853722 h 859985"/>
              <a:gd name="connsiteX4" fmla="*/ 0 w 2143460"/>
              <a:gd name="connsiteY4" fmla="*/ 0 h 859985"/>
              <a:gd name="connsiteX0" fmla="*/ 0 w 1483892"/>
              <a:gd name="connsiteY0" fmla="*/ 0 h 267874"/>
              <a:gd name="connsiteX1" fmla="*/ 1483892 w 1483892"/>
              <a:gd name="connsiteY1" fmla="*/ 36244 h 267874"/>
              <a:gd name="connsiteX2" fmla="*/ 1483891 w 1483892"/>
              <a:gd name="connsiteY2" fmla="*/ 267874 h 267874"/>
              <a:gd name="connsiteX3" fmla="*/ 236044 w 1483892"/>
              <a:gd name="connsiteY3" fmla="*/ 261611 h 267874"/>
              <a:gd name="connsiteX4" fmla="*/ 0 w 1483892"/>
              <a:gd name="connsiteY4" fmla="*/ 0 h 267874"/>
              <a:gd name="connsiteX0" fmla="*/ 0 w 1491387"/>
              <a:gd name="connsiteY0" fmla="*/ 0 h 267874"/>
              <a:gd name="connsiteX1" fmla="*/ 1491387 w 1491387"/>
              <a:gd name="connsiteY1" fmla="*/ 6263 h 267874"/>
              <a:gd name="connsiteX2" fmla="*/ 1483891 w 1491387"/>
              <a:gd name="connsiteY2" fmla="*/ 267874 h 267874"/>
              <a:gd name="connsiteX3" fmla="*/ 236044 w 1491387"/>
              <a:gd name="connsiteY3" fmla="*/ 261611 h 267874"/>
              <a:gd name="connsiteX4" fmla="*/ 0 w 1491387"/>
              <a:gd name="connsiteY4" fmla="*/ 0 h 267874"/>
              <a:gd name="connsiteX0" fmla="*/ 0 w 1498882"/>
              <a:gd name="connsiteY0" fmla="*/ 0 h 267874"/>
              <a:gd name="connsiteX1" fmla="*/ 1498882 w 1498882"/>
              <a:gd name="connsiteY1" fmla="*/ 6263 h 267874"/>
              <a:gd name="connsiteX2" fmla="*/ 1483891 w 1498882"/>
              <a:gd name="connsiteY2" fmla="*/ 267874 h 267874"/>
              <a:gd name="connsiteX3" fmla="*/ 236044 w 1498882"/>
              <a:gd name="connsiteY3" fmla="*/ 261611 h 267874"/>
              <a:gd name="connsiteX4" fmla="*/ 0 w 1498882"/>
              <a:gd name="connsiteY4" fmla="*/ 0 h 267874"/>
              <a:gd name="connsiteX0" fmla="*/ 0 w 1498882"/>
              <a:gd name="connsiteY0" fmla="*/ 0 h 267874"/>
              <a:gd name="connsiteX1" fmla="*/ 1498882 w 1498882"/>
              <a:gd name="connsiteY1" fmla="*/ 6263 h 267874"/>
              <a:gd name="connsiteX2" fmla="*/ 1483891 w 1498882"/>
              <a:gd name="connsiteY2" fmla="*/ 267874 h 267874"/>
              <a:gd name="connsiteX3" fmla="*/ 236044 w 1498882"/>
              <a:gd name="connsiteY3" fmla="*/ 261611 h 267874"/>
              <a:gd name="connsiteX4" fmla="*/ 0 w 1498882"/>
              <a:gd name="connsiteY4" fmla="*/ 0 h 267874"/>
              <a:gd name="connsiteX0" fmla="*/ 0 w 1540237"/>
              <a:gd name="connsiteY0" fmla="*/ 0 h 267874"/>
              <a:gd name="connsiteX1" fmla="*/ 1540237 w 1540237"/>
              <a:gd name="connsiteY1" fmla="*/ 6263 h 267874"/>
              <a:gd name="connsiteX2" fmla="*/ 1483891 w 1540237"/>
              <a:gd name="connsiteY2" fmla="*/ 267874 h 267874"/>
              <a:gd name="connsiteX3" fmla="*/ 236044 w 1540237"/>
              <a:gd name="connsiteY3" fmla="*/ 261611 h 267874"/>
              <a:gd name="connsiteX4" fmla="*/ 0 w 1540237"/>
              <a:gd name="connsiteY4" fmla="*/ 0 h 267874"/>
              <a:gd name="connsiteX0" fmla="*/ 0 w 1563212"/>
              <a:gd name="connsiteY0" fmla="*/ 0 h 267874"/>
              <a:gd name="connsiteX1" fmla="*/ 1563212 w 1563212"/>
              <a:gd name="connsiteY1" fmla="*/ 6263 h 267874"/>
              <a:gd name="connsiteX2" fmla="*/ 1506866 w 1563212"/>
              <a:gd name="connsiteY2" fmla="*/ 267874 h 267874"/>
              <a:gd name="connsiteX3" fmla="*/ 259019 w 1563212"/>
              <a:gd name="connsiteY3" fmla="*/ 261611 h 267874"/>
              <a:gd name="connsiteX4" fmla="*/ 0 w 1563212"/>
              <a:gd name="connsiteY4" fmla="*/ 0 h 26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212" h="267874">
                <a:moveTo>
                  <a:pt x="0" y="0"/>
                </a:moveTo>
                <a:lnTo>
                  <a:pt x="1563212" y="6263"/>
                </a:lnTo>
                <a:cubicBezTo>
                  <a:pt x="1563212" y="83473"/>
                  <a:pt x="1506866" y="190664"/>
                  <a:pt x="1506866" y="267874"/>
                </a:cubicBezTo>
                <a:lnTo>
                  <a:pt x="259019" y="261611"/>
                </a:lnTo>
                <a:lnTo>
                  <a:pt x="0" y="0"/>
                </a:lnTo>
                <a:close/>
              </a:path>
            </a:pathLst>
          </a:custGeom>
          <a:solidFill>
            <a:srgbClr val="FAA61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7747844" y="11554173"/>
            <a:ext cx="1253861" cy="217518"/>
          </a:xfrm>
          <a:prstGeom prst="rect">
            <a:avLst/>
          </a:prstGeom>
          <a:solidFill>
            <a:srgbClr val="6E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정성 조사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6400703" y="11554173"/>
            <a:ext cx="1269048" cy="220494"/>
          </a:xfrm>
          <a:prstGeom prst="rect">
            <a:avLst/>
          </a:prstGeom>
          <a:solidFill>
            <a:srgbClr val="6E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정량 조사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6377601" y="10535638"/>
            <a:ext cx="2668863" cy="177936"/>
          </a:xfrm>
          <a:prstGeom prst="rect">
            <a:avLst/>
          </a:prstGeom>
          <a:solidFill>
            <a:srgbClr val="6E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 방법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9681522" y="7313977"/>
            <a:ext cx="2510478" cy="42435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기관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Office,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심층인터뷰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FGI,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설문조사를 통해 정성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정량 조사 실시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22433" y="3006073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처리 시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 데이터는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mean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사용해서 평균값 대체함 그리고 범주형 데이터는 최다 값 대체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22433" y="4118181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14592946" y="4984923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Train/Test Set </a:t>
            </a:r>
            <a:r>
              <a:rPr lang="ko-KR" altLang="en-US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 및</a:t>
            </a:r>
            <a:endParaRPr lang="en-US" altLang="ko-KR" sz="12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서브에이스 카테고리 생성</a:t>
            </a:r>
            <a:endParaRPr lang="en-US" altLang="ko-KR" sz="12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7425293" y="1747595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레이블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(y)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분리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7428161" y="2731793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결측값 채우기 및 </a:t>
            </a:r>
            <a:r>
              <a:rPr lang="ko-KR" altLang="en-US" sz="120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정규화와 범주형 처리</a:t>
            </a:r>
            <a:endParaRPr lang="en-US" altLang="ko-KR" sz="12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7410286" y="3798677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 마무리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336799" y="2040645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분리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33279" y="3006073"/>
            <a:ext cx="2734796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ko-KR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SimpleImputer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StandardScaler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더하여 </a:t>
            </a:r>
            <a:r>
              <a:rPr lang="en-US" altLang="ko-KR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OneHotEncoder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범주형 데이터 처리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64" y="4699589"/>
            <a:ext cx="935906" cy="935906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3339773" y="4118181"/>
            <a:ext cx="2728302" cy="2043199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ColumnTransformer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최종적으로 데이터 파이프라인 준비 완료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5072868" y="4577451"/>
            <a:ext cx="861513" cy="10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머신러닝을 위한 데이터 파이프라인 준비 완료</a:t>
            </a:r>
            <a:r>
              <a:rPr lang="en-US" altLang="ko-KR" sz="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8854" t="14286" r="17843" b="38353"/>
          <a:stretch/>
        </p:blipFill>
        <p:spPr>
          <a:xfrm>
            <a:off x="3353176" y="4696951"/>
            <a:ext cx="1940471" cy="1451794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20269717" y="1747595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20269717" y="3312371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0275048" y="4891634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6180569" y="2032817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153.90642553219269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6177543" y="3628729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29.055112868113824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6181675" y="5224641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56.77071165005404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6184551" y="2618108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is-I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153.89910267785484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177702" y="4214020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181.61157600693656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6177702" y="5809935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hr-HR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139.36515094756365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8976732" y="1983534"/>
            <a:ext cx="2668858" cy="118259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하이퍼파라미터 조합을 통해 최적의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 </a:t>
            </a: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튜닝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최적의 매개변수와 모델 구함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RandomSearch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 후 성능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(RMSE)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출력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138.9603830462326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043" y="3258796"/>
            <a:ext cx="2670935" cy="271920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93" name="직사각형 92"/>
          <p:cNvSpPr/>
          <p:nvPr/>
        </p:nvSpPr>
        <p:spPr>
          <a:xfrm>
            <a:off x="522433" y="5216135"/>
            <a:ext cx="2728302" cy="838194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Train_test_split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&amp; test set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pd.cut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서브에이스 카테고리 생성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515938" y="1607487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Kaggle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18806" y="2591685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 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정제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35156" y="3634341"/>
            <a:ext cx="2694077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제거 검증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8975973" y="1597259"/>
            <a:ext cx="2662095" cy="383850"/>
          </a:xfrm>
          <a:prstGeom prst="rect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RandomSearch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5234" y="4743044"/>
            <a:ext cx="2710301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Train/Test Set </a:t>
            </a:r>
            <a:r>
              <a:rPr lang="ko-KR" altLang="en-US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 및</a:t>
            </a:r>
            <a:endParaRPr lang="en-US" altLang="ko-KR" sz="12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서브에이스 카테고리 생성</a:t>
            </a:r>
            <a:endParaRPr lang="en-US" altLang="ko-KR" sz="12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33278" y="1607487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레이블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(y)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분리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336146" y="2591685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결측값 채우기 및 정규화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3318271" y="3658569"/>
            <a:ext cx="2728302" cy="383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 마무리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177702" y="1607487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6177702" y="3203399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177702" y="4799311"/>
            <a:ext cx="2728302" cy="383850"/>
          </a:xfrm>
          <a:prstGeom prst="rect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</a:p>
        </p:txBody>
      </p:sp>
      <p:sp>
        <p:nvSpPr>
          <p:cNvPr id="157" name="오각형[P] 55"/>
          <p:cNvSpPr/>
          <p:nvPr/>
        </p:nvSpPr>
        <p:spPr>
          <a:xfrm>
            <a:off x="515938" y="1243227"/>
            <a:ext cx="2917604" cy="31514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데이터 전처리</a:t>
            </a:r>
          </a:p>
        </p:txBody>
      </p:sp>
      <p:sp>
        <p:nvSpPr>
          <p:cNvPr id="158" name="갈매기형 수장[C] 56"/>
          <p:cNvSpPr/>
          <p:nvPr/>
        </p:nvSpPr>
        <p:spPr>
          <a:xfrm>
            <a:off x="3353177" y="1243227"/>
            <a:ext cx="2832793" cy="315140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데이터 파이프라인</a:t>
            </a:r>
          </a:p>
        </p:txBody>
      </p:sp>
      <p:sp>
        <p:nvSpPr>
          <p:cNvPr id="159" name="갈매기형 수장[C] 57"/>
          <p:cNvSpPr/>
          <p:nvPr/>
        </p:nvSpPr>
        <p:spPr>
          <a:xfrm>
            <a:off x="6123691" y="1262855"/>
            <a:ext cx="2929947" cy="295512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3</a:t>
            </a:r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가지 모델 분석 및 교차검증</a:t>
            </a:r>
          </a:p>
        </p:txBody>
      </p:sp>
      <p:sp>
        <p:nvSpPr>
          <p:cNvPr id="160" name="갈매기형 수장[C] 58"/>
          <p:cNvSpPr/>
          <p:nvPr/>
        </p:nvSpPr>
        <p:spPr>
          <a:xfrm>
            <a:off x="8975973" y="1262653"/>
            <a:ext cx="2700090" cy="288645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모델 세부 조정</a:t>
            </a:r>
          </a:p>
        </p:txBody>
      </p:sp>
    </p:spTree>
    <p:extLst>
      <p:ext uri="{BB962C8B-B14F-4D97-AF65-F5344CB8AC3E}">
        <p14:creationId xmlns:p14="http://schemas.microsoft.com/office/powerpoint/2010/main" val="1668898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승자 데이터와 승자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+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패자 데이터의 데이터 처리 및 교차검증 비교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  <a:ln>
            <a:noFill/>
          </a:ln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25853"/>
            <a:ext cx="9810007" cy="340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53,508 Rows vs. 107,016 Rows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23" y="7877175"/>
            <a:ext cx="8978900" cy="1981200"/>
          </a:xfrm>
          <a:prstGeom prst="rect">
            <a:avLst/>
          </a:prstGeom>
        </p:spPr>
      </p:pic>
      <p:cxnSp>
        <p:nvCxnSpPr>
          <p:cNvPr id="30" name="직선 연결선 82"/>
          <p:cNvCxnSpPr/>
          <p:nvPr/>
        </p:nvCxnSpPr>
        <p:spPr>
          <a:xfrm>
            <a:off x="6535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954369" y="231164"/>
            <a:ext cx="8975699" cy="465440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7.1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최종 결론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(1/2)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4815" y="2488201"/>
            <a:ext cx="388724" cy="1900937"/>
          </a:xfrm>
          <a:prstGeom prst="rect">
            <a:avLst/>
          </a:prstGeom>
          <a:solidFill>
            <a:srgbClr val="9966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승자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4815" y="4482101"/>
            <a:ext cx="388724" cy="1900937"/>
          </a:xfrm>
          <a:prstGeom prst="rect">
            <a:avLst/>
          </a:prstGeom>
          <a:solidFill>
            <a:srgbClr val="9966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승자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패자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오각형[P] 55"/>
          <p:cNvSpPr/>
          <p:nvPr/>
        </p:nvSpPr>
        <p:spPr>
          <a:xfrm>
            <a:off x="955136" y="1762366"/>
            <a:ext cx="4315363" cy="315140"/>
          </a:xfrm>
          <a:prstGeom prst="homePlate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데이터 전처리 및 파이프라인 생성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9832998" y="8275488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833000" y="8621914"/>
            <a:ext cx="2728302" cy="61193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838329" y="9854751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836625" y="8689876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0.0 =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에러가 없음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과대적합 된 것으로 생각됨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9859831" y="10314363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30.15084751780208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832998" y="9264129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118.79511057107928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832998" y="10879986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79.74273063415217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169839" y="2124531"/>
            <a:ext cx="2116700" cy="326569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169839" y="2514599"/>
            <a:ext cx="1027761" cy="1874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79.56771480432512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1571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153.90642553219269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362219" y="2124531"/>
            <a:ext cx="2116700" cy="32656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554600" y="2124531"/>
            <a:ext cx="2116700" cy="326569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62039" y="2514599"/>
            <a:ext cx="1027761" cy="1874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79.37909072869144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620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is-I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153.89910267785484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354239" y="2514599"/>
            <a:ext cx="10277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0.0 =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에러가 없음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과대적합 된 것으로 생각됨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341539" y="4495799"/>
            <a:ext cx="1040461" cy="1874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29.055112868113824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446439" y="2514599"/>
            <a:ext cx="1027761" cy="1874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118.79511057107928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4464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181.61157600693656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551339" y="2514599"/>
            <a:ext cx="1027761" cy="1874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30.15084751780208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5386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56.77071165005404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643539" y="2514599"/>
            <a:ext cx="1027761" cy="1874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79.74273063415217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6435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hr-HR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139.36515094756365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47040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갯수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45217" y="24882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53,508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rows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-4265721" y="38734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107,016 rows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469907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범주형 여부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467475" y="25013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제거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3215854" y="38734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OneHotEncoder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처리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(Hand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405474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398796" y="25013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제거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-2165987" y="38734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평균값 대체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3328340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3328340" y="24882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-1001821" y="38734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더 추가함</a:t>
            </a:r>
          </a:p>
        </p:txBody>
      </p:sp>
      <p:sp>
        <p:nvSpPr>
          <p:cNvPr id="95" name="갈매기형 수장[C] 56"/>
          <p:cNvSpPr/>
          <p:nvPr/>
        </p:nvSpPr>
        <p:spPr>
          <a:xfrm>
            <a:off x="5207377" y="1776627"/>
            <a:ext cx="6468686" cy="31514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3</a:t>
            </a:r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가지 모델 분석 및 교차검증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255440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고려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255440" y="24882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45217" y="44821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107,016 rows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467475" y="44952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OneHotEncoder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처리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(Hand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398796" y="44952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평균값 대체평균값 대체</a:t>
            </a:r>
          </a:p>
          <a:p>
            <a:pPr algn="ctr"/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328340" y="44821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더 추가함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255440" y="44821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안함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874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세가지 모델 비교 후 최종 모델 선정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Random Forest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  <a:ln>
            <a:noFill/>
          </a:ln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25853"/>
            <a:ext cx="9810007" cy="340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53,508 Rows vs. 107,016 Rows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23" y="7877175"/>
            <a:ext cx="8978900" cy="1981200"/>
          </a:xfrm>
          <a:prstGeom prst="rect">
            <a:avLst/>
          </a:prstGeom>
        </p:spPr>
      </p:pic>
      <p:cxnSp>
        <p:nvCxnSpPr>
          <p:cNvPr id="30" name="직선 연결선 82"/>
          <p:cNvCxnSpPr/>
          <p:nvPr/>
        </p:nvCxnSpPr>
        <p:spPr>
          <a:xfrm>
            <a:off x="6535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954369" y="231164"/>
            <a:ext cx="8975699" cy="465440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7.1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최종 결론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(1/2)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8" name="갈매기형 수장[C] 56"/>
          <p:cNvSpPr/>
          <p:nvPr/>
        </p:nvSpPr>
        <p:spPr>
          <a:xfrm>
            <a:off x="5207377" y="1776627"/>
            <a:ext cx="6468686" cy="31514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3</a:t>
            </a:r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가지 모델 분석 및 교차검증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9832998" y="8275488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833000" y="8621914"/>
            <a:ext cx="2728302" cy="61193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838329" y="9854751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836625" y="8689876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0.0 =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에러가 없음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과대적합 된 것으로 생각됨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9859831" y="10314363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30.15084751780208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832998" y="9264129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118.79511057107928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832998" y="10879986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79.74273063415217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169839" y="2124531"/>
            <a:ext cx="2116700" cy="326569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169839" y="2514599"/>
            <a:ext cx="1027761" cy="1874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79.56771480432512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1571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153.90642553219269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362219" y="2124531"/>
            <a:ext cx="2116700" cy="32656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554600" y="2124531"/>
            <a:ext cx="2116700" cy="326569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62039" y="2514599"/>
            <a:ext cx="1027761" cy="1874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79.37909072869144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620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is-I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153.89910267785484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354239" y="2514599"/>
            <a:ext cx="10277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0.0 =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에러가 없음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과대적합 된 것으로 생각됨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341539" y="4495799"/>
            <a:ext cx="1040461" cy="1874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29.055112868113824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446439" y="2514599"/>
            <a:ext cx="1027761" cy="1874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118.79511057107928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4464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181.61157600693656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551339" y="2514599"/>
            <a:ext cx="1027761" cy="1874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30.15084751780208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5386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56.77071165005404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643539" y="2514599"/>
            <a:ext cx="1027761" cy="1874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79.74273063415217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643539" y="4495799"/>
            <a:ext cx="1040461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hr-HR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139.36515094756365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497908" y="2072758"/>
            <a:ext cx="2321761" cy="43256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0" name="직선 연결선 82"/>
          <p:cNvCxnSpPr/>
          <p:nvPr/>
        </p:nvCxnSpPr>
        <p:spPr>
          <a:xfrm>
            <a:off x="6535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94815" y="2488201"/>
            <a:ext cx="388724" cy="1900937"/>
          </a:xfrm>
          <a:prstGeom prst="rect">
            <a:avLst/>
          </a:prstGeom>
          <a:solidFill>
            <a:srgbClr val="9966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승자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4815" y="4482101"/>
            <a:ext cx="388724" cy="1900937"/>
          </a:xfrm>
          <a:prstGeom prst="rect">
            <a:avLst/>
          </a:prstGeom>
          <a:solidFill>
            <a:srgbClr val="9966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승자</a:t>
            </a:r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패자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오각형[P] 55"/>
          <p:cNvSpPr/>
          <p:nvPr/>
        </p:nvSpPr>
        <p:spPr>
          <a:xfrm>
            <a:off x="955136" y="1762366"/>
            <a:ext cx="4315363" cy="315140"/>
          </a:xfrm>
          <a:prstGeom prst="homePlate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데이터 전처리 및 파이프라인 생성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47040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갯수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545217" y="24882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53,508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rows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469907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범주형 여부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467475" y="25013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제거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405474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398796" y="25013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제거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328340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3328340" y="24882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255440" y="2124531"/>
            <a:ext cx="879348" cy="3265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고려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4255440" y="24882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45217" y="44821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107,016 rows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467475" y="44952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OneHotEncoder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처리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(Hand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398796" y="4495299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평균값 대체평균값 대체</a:t>
            </a:r>
          </a:p>
          <a:p>
            <a:pPr algn="ctr"/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28340" y="44821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더 추가함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255440" y="4482101"/>
            <a:ext cx="879348" cy="18745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안함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408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학습을 위해 돌렸던 </a:t>
            </a: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Traint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Set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가 아닌 학습되지 않은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Test Set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통해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성능 테스트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  <a:ln>
            <a:noFill/>
          </a:ln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25853"/>
            <a:ext cx="9810007" cy="340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Set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테스트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7545" y="-926662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파이프라인 준비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45"/>
          <p:cNvCxnSpPr/>
          <p:nvPr/>
        </p:nvCxnSpPr>
        <p:spPr>
          <a:xfrm>
            <a:off x="7791895" y="-647408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2"/>
          <a:stretch/>
        </p:blipFill>
        <p:spPr>
          <a:xfrm>
            <a:off x="4180508" y="-2481415"/>
            <a:ext cx="5426863" cy="23241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23" y="7877175"/>
            <a:ext cx="8978900" cy="1981200"/>
          </a:xfrm>
          <a:prstGeom prst="rect">
            <a:avLst/>
          </a:prstGeom>
        </p:spPr>
      </p:pic>
      <p:cxnSp>
        <p:nvCxnSpPr>
          <p:cNvPr id="30" name="직선 연결선 82"/>
          <p:cNvCxnSpPr/>
          <p:nvPr/>
        </p:nvCxnSpPr>
        <p:spPr>
          <a:xfrm>
            <a:off x="6535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954369" y="231164"/>
            <a:ext cx="8975699" cy="465440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7.1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최종 결론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(2/2)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832998" y="8275488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833000" y="8621914"/>
            <a:ext cx="2728302" cy="61193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838329" y="9854751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836625" y="8689876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0.0 =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에러가 없음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과대적합 된 것으로 생각됨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9859831" y="10314363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30.15084751780208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832998" y="9264129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118.79511057107928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832998" y="10879986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79.74273063415217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6" y="1749001"/>
            <a:ext cx="6514320" cy="288293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424" y="1678041"/>
            <a:ext cx="2102097" cy="210209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7"/>
          <a:srcRect l="18854" t="14286" r="17843" b="38353"/>
          <a:stretch/>
        </p:blipFill>
        <p:spPr>
          <a:xfrm>
            <a:off x="6621093" y="3093970"/>
            <a:ext cx="4358406" cy="326081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9607371" y="1772791"/>
            <a:ext cx="2068692" cy="1656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지금까지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사용해서 학습한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사용해서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Set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돌려봄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48297" y="4201667"/>
            <a:ext cx="1864703" cy="357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42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데이터 수집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7" y="797774"/>
            <a:ext cx="11679954" cy="297598"/>
          </a:xfrm>
        </p:spPr>
        <p:txBody>
          <a:bodyPr>
            <a:normAutofit fontScale="92500"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Kaggle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을 통해서 데이터 수집 완료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-3443931" y="7322223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 및 간단 정제</a:t>
            </a:r>
          </a:p>
        </p:txBody>
      </p:sp>
      <p:sp>
        <p:nvSpPr>
          <p:cNvPr id="82" name="타원 81"/>
          <p:cNvSpPr/>
          <p:nvPr/>
        </p:nvSpPr>
        <p:spPr>
          <a:xfrm>
            <a:off x="-3682573" y="7284713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93430" y="7363018"/>
            <a:ext cx="326496" cy="297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193430" y="7714710"/>
            <a:ext cx="326496" cy="297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6193430" y="8085830"/>
            <a:ext cx="326496" cy="297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37036" y="2172211"/>
            <a:ext cx="2567975" cy="12567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Kaggle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공개 데이터 수집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https://www.kaggle.com/gmadevs/atp-matches-dataset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53508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경기 데이터 수집 완료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기본적인 데이터 수동 정제 작업 완료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37035" y="1738579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Kaggle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9"/>
          <a:stretch/>
        </p:blipFill>
        <p:spPr>
          <a:xfrm>
            <a:off x="13173512" y="5623497"/>
            <a:ext cx="2604004" cy="26802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49"/>
          <a:stretch/>
        </p:blipFill>
        <p:spPr>
          <a:xfrm>
            <a:off x="14824231" y="5690136"/>
            <a:ext cx="2893254" cy="2632534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12713097" y="277496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3434978" y="2103214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4854725" y="2103214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6274473" y="2103214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3592191" y="3214524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3434978" y="2583660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854725" y="2583660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6274473" y="2583660"/>
            <a:ext cx="1320821" cy="43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135459" y="7322223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 및 간단 정제</a:t>
            </a:r>
          </a:p>
        </p:txBody>
      </p:sp>
      <p:sp>
        <p:nvSpPr>
          <p:cNvPr id="96" name="타원 95"/>
          <p:cNvSpPr/>
          <p:nvPr/>
        </p:nvSpPr>
        <p:spPr>
          <a:xfrm>
            <a:off x="1896817" y="7284713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수집 및 간단 정제</a:t>
            </a:r>
          </a:p>
        </p:txBody>
      </p:sp>
      <p:sp>
        <p:nvSpPr>
          <p:cNvPr id="59" name="타원 58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cxnSp>
        <p:nvCxnSpPr>
          <p:cNvPr id="60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25" b="78780"/>
          <a:stretch/>
        </p:blipFill>
        <p:spPr>
          <a:xfrm>
            <a:off x="-2645589" y="7574223"/>
            <a:ext cx="4397631" cy="146587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5" r="33278" b="78132"/>
          <a:stretch/>
        </p:blipFill>
        <p:spPr>
          <a:xfrm>
            <a:off x="-2620439" y="8102962"/>
            <a:ext cx="4397631" cy="14658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5" b="78780"/>
          <a:stretch/>
        </p:blipFill>
        <p:spPr>
          <a:xfrm>
            <a:off x="-2620437" y="8575772"/>
            <a:ext cx="4397631" cy="146587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5" b="79485"/>
          <a:stretch/>
        </p:blipFill>
        <p:spPr>
          <a:xfrm>
            <a:off x="-2642361" y="9067844"/>
            <a:ext cx="4397631" cy="146587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3" b="78864"/>
          <a:stretch/>
        </p:blipFill>
        <p:spPr>
          <a:xfrm>
            <a:off x="-2620438" y="9551565"/>
            <a:ext cx="4397631" cy="1465877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6" r="33380" b="80257"/>
          <a:stretch/>
        </p:blipFill>
        <p:spPr>
          <a:xfrm>
            <a:off x="-2671344" y="10045761"/>
            <a:ext cx="4397631" cy="14658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0"/>
          <a:stretch/>
        </p:blipFill>
        <p:spPr>
          <a:xfrm>
            <a:off x="6121831" y="1754924"/>
            <a:ext cx="5554232" cy="3421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7" name="직사각형 96"/>
          <p:cNvSpPr/>
          <p:nvPr/>
        </p:nvSpPr>
        <p:spPr>
          <a:xfrm>
            <a:off x="6334642" y="12791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경기 운영 관련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Columns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096000" y="12416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연결선 45"/>
          <p:cNvCxnSpPr/>
          <p:nvPr/>
        </p:nvCxnSpPr>
        <p:spPr>
          <a:xfrm>
            <a:off x="6258992" y="15584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6109277" y="5272081"/>
            <a:ext cx="5566786" cy="1113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 운영 관련 정보는 승자와 패자 각각으로 나누어져 있음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더블폴트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서브포인트 플레이 횟수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In,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첫번째 서브 포인트 획득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두번째 서브 포인트 획득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서브 게임 횟수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브레이크 포인트 세이브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브레이크 포인트 상황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경기 운영 관련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7624" y="-1820794"/>
            <a:ext cx="2286000" cy="3467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00" b="-1500"/>
          <a:stretch/>
        </p:blipFill>
        <p:spPr>
          <a:xfrm>
            <a:off x="516969" y="3550770"/>
            <a:ext cx="5449878" cy="2463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927" b="-2067"/>
          <a:stretch/>
        </p:blipFill>
        <p:spPr>
          <a:xfrm>
            <a:off x="1462367" y="4042316"/>
            <a:ext cx="4519979" cy="219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9662" b="9642"/>
          <a:stretch/>
        </p:blipFill>
        <p:spPr>
          <a:xfrm>
            <a:off x="2283514" y="4617002"/>
            <a:ext cx="3698832" cy="1874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36" y="2172116"/>
            <a:ext cx="2744802" cy="1287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 t="22519" r="8887" b="11302"/>
          <a:stretch/>
        </p:blipFill>
        <p:spPr>
          <a:xfrm>
            <a:off x="498339" y="3837968"/>
            <a:ext cx="5468508" cy="16059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9" t="10783" b="-2"/>
          <a:stretch/>
        </p:blipFill>
        <p:spPr>
          <a:xfrm>
            <a:off x="482480" y="4039302"/>
            <a:ext cx="943777" cy="216512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0" t="1274" r="16274" b="5128"/>
          <a:stretch/>
        </p:blipFill>
        <p:spPr>
          <a:xfrm>
            <a:off x="511444" y="4324026"/>
            <a:ext cx="5455404" cy="20147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6" t="-5425" b="-5"/>
          <a:stretch/>
        </p:blipFill>
        <p:spPr>
          <a:xfrm>
            <a:off x="537035" y="4601408"/>
            <a:ext cx="1720671" cy="22694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9" t="22781" r="23600" b="10000"/>
          <a:stretch/>
        </p:blipFill>
        <p:spPr>
          <a:xfrm>
            <a:off x="537035" y="4959481"/>
            <a:ext cx="5507304" cy="13946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4" t="7830" r="-1" b="-2"/>
          <a:stretch/>
        </p:blipFill>
        <p:spPr>
          <a:xfrm>
            <a:off x="516324" y="5408313"/>
            <a:ext cx="2983362" cy="21697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47" b="10043"/>
          <a:stretch/>
        </p:blipFill>
        <p:spPr>
          <a:xfrm>
            <a:off x="3603850" y="5381746"/>
            <a:ext cx="2160791" cy="241751"/>
          </a:xfrm>
          <a:prstGeom prst="rect">
            <a:avLst/>
          </a:prstGeom>
        </p:spPr>
      </p:pic>
      <p:sp>
        <p:nvSpPr>
          <p:cNvPr id="110" name="직사각형 109"/>
          <p:cNvSpPr/>
          <p:nvPr/>
        </p:nvSpPr>
        <p:spPr>
          <a:xfrm>
            <a:off x="545385" y="5271379"/>
            <a:ext cx="5421462" cy="1113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53508 rows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랭킹을 예측하는 목표와 부합한다고 생각되는 변수들을 신문 기사 및 리서치를 통해 선정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966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스폰서가 광고효과를 증대시키기 위해 테니스 선수 랭킹 예측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  <a:ln>
            <a:noFill/>
          </a:ln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25853"/>
            <a:ext cx="9810007" cy="340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246" y="2862548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17" y="3487675"/>
            <a:ext cx="1815519" cy="277738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15973639" y="3554248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562" y="2148292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3288839" y="2237674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0045" y="-1132679"/>
            <a:ext cx="1823036" cy="35066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승장 랭킹과 다른 변수 간의 상관 관계 확인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628903" y="-964172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6"/>
          <a:stretch/>
        </p:blipFill>
        <p:spPr>
          <a:xfrm>
            <a:off x="11961030" y="6994094"/>
            <a:ext cx="5651263" cy="55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"/>
          <a:stretch/>
        </p:blipFill>
        <p:spPr>
          <a:xfrm>
            <a:off x="12201779" y="7457698"/>
            <a:ext cx="2992747" cy="1865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9"/>
          <a:stretch/>
        </p:blipFill>
        <p:spPr>
          <a:xfrm>
            <a:off x="13452455" y="1375655"/>
            <a:ext cx="5522050" cy="1686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76" y="-930306"/>
            <a:ext cx="11363255" cy="6858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0" b="61796"/>
          <a:stretch/>
        </p:blipFill>
        <p:spPr>
          <a:xfrm>
            <a:off x="4017912" y="7457698"/>
            <a:ext cx="5517243" cy="1057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663" y="7387814"/>
            <a:ext cx="5435032" cy="846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229631"/>
            <a:ext cx="5464743" cy="3214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374" y="8523712"/>
            <a:ext cx="4064000" cy="8255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356750" y="8594992"/>
            <a:ext cx="1311119" cy="819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예측치와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레이블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23" y="7877175"/>
            <a:ext cx="8978900" cy="1981200"/>
          </a:xfrm>
          <a:prstGeom prst="rect">
            <a:avLst/>
          </a:prstGeom>
        </p:spPr>
      </p:pic>
      <p:cxnSp>
        <p:nvCxnSpPr>
          <p:cNvPr id="30" name="직선 연결선 82"/>
          <p:cNvCxnSpPr/>
          <p:nvPr/>
        </p:nvCxnSpPr>
        <p:spPr>
          <a:xfrm>
            <a:off x="6535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954369" y="231164"/>
            <a:ext cx="8975699" cy="465440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8.1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활용방안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9832998" y="8275488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 </a:t>
            </a:r>
            <a:r>
              <a:rPr lang="en-US" altLang="ko-KR" sz="1400" dirty="0" err="1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Regressor</a:t>
            </a:r>
            <a:endParaRPr lang="en-US" altLang="ko-KR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833000" y="8621914"/>
            <a:ext cx="2728302" cy="611932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838329" y="9854751"/>
            <a:ext cx="2728302" cy="383850"/>
          </a:xfrm>
          <a:prstGeom prst="rect">
            <a:avLst/>
          </a:prstGeom>
          <a:solidFill>
            <a:srgbClr val="996633"/>
          </a:solidFill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Forest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836625" y="8689876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0.0 = 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에러가 없음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과대적합 된 것으로 생각됨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9859831" y="10314363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RMSE: </a:t>
            </a:r>
            <a:r>
              <a:rPr lang="is-I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30.15084751780208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832998" y="9264129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118.79511057107928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832998" y="10879986"/>
            <a:ext cx="2728302" cy="543811"/>
          </a:xfrm>
          <a:prstGeom prst="rect">
            <a:avLst/>
          </a:prstGeom>
          <a:noFill/>
          <a:ln w="1270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교차검증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79.74273063415217</a:t>
            </a:r>
            <a:endParaRPr lang="ko-KR" altLang="en-US" sz="1100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 descr="운동경기, 테니스, 스포츠, 채이(가) 표시된 사진&#10;&#10;자동 생성된 설명">
            <a:extLst>
              <a:ext uri="{FF2B5EF4-FFF2-40B4-BE49-F238E27FC236}">
                <a16:creationId xmlns:a16="http://schemas.microsoft.com/office/drawing/2014/main" id="{821D3439-D38D-2147-9885-8280700050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0604" y="1702034"/>
            <a:ext cx="3376637" cy="45630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75C211-564C-9146-9216-D25BD4FD4B8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7" b="32365"/>
          <a:stretch/>
        </p:blipFill>
        <p:spPr>
          <a:xfrm>
            <a:off x="6696628" y="4218451"/>
            <a:ext cx="3290400" cy="11851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C80E0C-313A-9A4C-9A4C-E9C55EF79B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46" y="1994442"/>
            <a:ext cx="2957804" cy="154175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8BD8D3-CC5C-FD4F-84EA-EB113FE0783B}"/>
              </a:ext>
            </a:extLst>
          </p:cNvPr>
          <p:cNvSpPr/>
          <p:nvPr/>
        </p:nvSpPr>
        <p:spPr>
          <a:xfrm>
            <a:off x="716974" y="1211999"/>
            <a:ext cx="9810007" cy="340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상위 </a:t>
            </a:r>
            <a:r>
              <a:rPr lang="ko-KR" altLang="en-US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랭커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선수를 활용한 광고 노출</a:t>
            </a:r>
          </a:p>
        </p:txBody>
      </p:sp>
    </p:spTree>
    <p:extLst>
      <p:ext uri="{BB962C8B-B14F-4D97-AF65-F5344CB8AC3E}">
        <p14:creationId xmlns:p14="http://schemas.microsoft.com/office/powerpoint/2010/main" val="89046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5">
            <a:extLst>
              <a:ext uri="{FF2B5EF4-FFF2-40B4-BE49-F238E27FC236}">
                <a16:creationId xmlns:a16="http://schemas.microsoft.com/office/drawing/2014/main" id="{C4A78DCF-65D8-4ABC-950D-30D15E4BB27A}"/>
              </a:ext>
            </a:extLst>
          </p:cNvPr>
          <p:cNvSpPr txBox="1"/>
          <p:nvPr/>
        </p:nvSpPr>
        <p:spPr>
          <a:xfrm>
            <a:off x="0" y="2960326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>
                    <a:lumMod val="50000"/>
                  </a:schemeClr>
                </a:solidFill>
                <a:latin typeface="NanumBarunGothic" charset="-127"/>
                <a:ea typeface="NanumBarunGothic" charset="-127"/>
                <a:cs typeface="NanumBarunGothic" charset="-127"/>
              </a:rPr>
              <a:t>E.O.D</a:t>
            </a:r>
            <a:endParaRPr lang="ko-KR" altLang="en-US" sz="6000" b="1" dirty="0">
              <a:solidFill>
                <a:schemeClr val="accent6">
                  <a:lumMod val="50000"/>
                </a:schemeClr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76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Column &amp; Nan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제거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속에서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Column &amp; Nan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정제함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정제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93430" y="7363018"/>
            <a:ext cx="326496" cy="297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193430" y="7714710"/>
            <a:ext cx="326496" cy="297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6193430" y="8085830"/>
            <a:ext cx="326496" cy="297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-5793035" y="2847276"/>
            <a:ext cx="2567975" cy="12567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Kaggle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공개 데이터 수집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https://www.kaggle.com/gmadevs/atp-matches-dataset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-5793036" y="2413644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Kaggle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9"/>
          <a:stretch/>
        </p:blipFill>
        <p:spPr>
          <a:xfrm>
            <a:off x="-5793245" y="4204625"/>
            <a:ext cx="2604004" cy="26802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49"/>
          <a:stretch/>
        </p:blipFill>
        <p:spPr>
          <a:xfrm>
            <a:off x="-3219735" y="4225563"/>
            <a:ext cx="2893254" cy="26325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-2956845" y="2847276"/>
            <a:ext cx="2567975" cy="12567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53508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데이터 수집 완료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기본적인 데이터 수동 정제 작업 완료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5818026" y="4174437"/>
            <a:ext cx="2628783" cy="2683660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5968" y="3773052"/>
            <a:ext cx="838581" cy="83858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7635" b="81496"/>
          <a:stretch/>
        </p:blipFill>
        <p:spPr>
          <a:xfrm>
            <a:off x="13596342" y="-590734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3243700" y="-1454709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46" b="965"/>
          <a:stretch/>
        </p:blipFill>
        <p:spPr>
          <a:xfrm>
            <a:off x="536045" y="1759116"/>
            <a:ext cx="5398994" cy="62532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b="1219"/>
          <a:stretch/>
        </p:blipFill>
        <p:spPr>
          <a:xfrm>
            <a:off x="536045" y="2391256"/>
            <a:ext cx="5384308" cy="6661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5" y="4137186"/>
            <a:ext cx="5445287" cy="7909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1" r="61323" b="-1489"/>
          <a:stretch/>
        </p:blipFill>
        <p:spPr>
          <a:xfrm>
            <a:off x="6672099" y="1663837"/>
            <a:ext cx="5003964" cy="1255522"/>
          </a:xfrm>
          <a:prstGeom prst="rect">
            <a:avLst/>
          </a:prstGeom>
        </p:spPr>
      </p:pic>
      <p:sp>
        <p:nvSpPr>
          <p:cNvPr id="61" name="삼각형 46"/>
          <p:cNvSpPr/>
          <p:nvPr/>
        </p:nvSpPr>
        <p:spPr>
          <a:xfrm rot="16200000" flipH="1" flipV="1">
            <a:off x="3939367" y="3815382"/>
            <a:ext cx="4690324" cy="4805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8" r="35954" b="5414"/>
          <a:stretch/>
        </p:blipFill>
        <p:spPr>
          <a:xfrm>
            <a:off x="6676462" y="2684473"/>
            <a:ext cx="5033597" cy="147241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0" r="1021" b="6279"/>
          <a:stretch/>
        </p:blipFill>
        <p:spPr>
          <a:xfrm>
            <a:off x="6672099" y="4023545"/>
            <a:ext cx="5003964" cy="10624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98" y="5202602"/>
            <a:ext cx="2730500" cy="11938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9403419" y="5183444"/>
            <a:ext cx="2272644" cy="1198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승자 랭킹 및 승자 경기 운영 정보 중에서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모두 제거됨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최종적으로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45807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rows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남음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35" y="7342186"/>
            <a:ext cx="5422900" cy="596900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516403" y="3160658"/>
            <a:ext cx="5435135" cy="873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사용하여 필요한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들만을 남김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16403" y="5105212"/>
            <a:ext cx="5435135" cy="873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Dropna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사용하여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별로 있는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제거함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9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9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-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Column &amp; Nan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제거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Nan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값 제거 여부를 검증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80" y="1277348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 제거 검증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4445226" y="-882646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3243700" y="-2016452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삼각형 46"/>
          <p:cNvSpPr/>
          <p:nvPr/>
        </p:nvSpPr>
        <p:spPr>
          <a:xfrm rot="16200000" flipH="1" flipV="1">
            <a:off x="3864674" y="3864675"/>
            <a:ext cx="4690324" cy="38192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2" y="1688373"/>
            <a:ext cx="5422900" cy="596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3" y="2953840"/>
            <a:ext cx="5529350" cy="6750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" y="3578967"/>
            <a:ext cx="1815519" cy="2777383"/>
          </a:xfrm>
          <a:prstGeom prst="rect">
            <a:avLst/>
          </a:prstGeom>
        </p:spPr>
      </p:pic>
      <p:sp>
        <p:nvSpPr>
          <p:cNvPr id="67" name="삼각형 46"/>
          <p:cNvSpPr/>
          <p:nvPr/>
        </p:nvSpPr>
        <p:spPr>
          <a:xfrm rot="16200000" flipH="1" flipV="1">
            <a:off x="1338501" y="4747280"/>
            <a:ext cx="2788426" cy="4805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090396" y="3645540"/>
            <a:ext cx="2829955" cy="27108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isnull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().sum()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통해서 데이터에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Nan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값이 남아있는지 확인함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4817" y="2278575"/>
            <a:ext cx="5436721" cy="7135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데이터에서 슬라이스 된 데이터를 먼저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copy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함수로 저장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77" y="1646134"/>
            <a:ext cx="5160932" cy="6828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19" y="2239584"/>
            <a:ext cx="3862767" cy="4206488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10405596" y="2328966"/>
            <a:ext cx="1254629" cy="40273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Describe()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통해서 이 데이터의 요약 정보를 간편하게 살펴 볼 수 있음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7607" y="3123458"/>
            <a:ext cx="4267200" cy="2438400"/>
          </a:xfrm>
          <a:prstGeom prst="rect">
            <a:avLst/>
          </a:prstGeom>
        </p:spPr>
      </p:pic>
      <p:cxnSp>
        <p:nvCxnSpPr>
          <p:cNvPr id="56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8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77348"/>
            <a:ext cx="3818901" cy="303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(1/12)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5184676" y="-522817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512046" y="3928374"/>
            <a:ext cx="11164017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3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Matplotlib.pyplot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사용하여 데이터의 히스토그램을 빠르게 살펴봄</a:t>
            </a:r>
            <a:endParaRPr lang="en-US" altLang="ko-KR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622652" y="-1314412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8" b="10612"/>
          <a:stretch/>
        </p:blipFill>
        <p:spPr>
          <a:xfrm>
            <a:off x="557881" y="1774624"/>
            <a:ext cx="11089828" cy="2006601"/>
          </a:xfrm>
          <a:prstGeom prst="rect">
            <a:avLst/>
          </a:prstGeom>
        </p:spPr>
      </p:pic>
      <p:cxnSp>
        <p:nvCxnSpPr>
          <p:cNvPr id="56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1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4579" y="1224837"/>
            <a:ext cx="4705353" cy="356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랭킹</a:t>
            </a: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3838989" y="-937072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4940995" y="-856095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79" y="1736375"/>
            <a:ext cx="8146927" cy="4655387"/>
          </a:xfrm>
          <a:prstGeom prst="rect">
            <a:avLst/>
          </a:prstGeom>
        </p:spPr>
      </p:pic>
      <p:cxnSp>
        <p:nvCxnSpPr>
          <p:cNvPr id="56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43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2021.04.19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4319366" y="1224837"/>
            <a:ext cx="2350431" cy="25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방향</a:t>
            </a:r>
          </a:p>
        </p:txBody>
      </p:sp>
      <p:sp>
        <p:nvSpPr>
          <p:cNvPr id="45" name="타원 44"/>
          <p:cNvSpPr/>
          <p:nvPr/>
        </p:nvSpPr>
        <p:spPr>
          <a:xfrm>
            <a:off x="14080724" y="1187327"/>
            <a:ext cx="326496" cy="326496"/>
          </a:xfrm>
          <a:prstGeom prst="ellipse">
            <a:avLst/>
          </a:prstGeom>
          <a:solidFill>
            <a:srgbClr val="172D70"/>
          </a:solidFill>
          <a:ln>
            <a:solidFill>
              <a:srgbClr val="17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101094" y="5272081"/>
            <a:ext cx="1316439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101093" y="4666750"/>
            <a:ext cx="1324185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3100283" y="5895685"/>
            <a:ext cx="1317250" cy="509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ㄴㄴ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12046" y="797774"/>
            <a:ext cx="11820899" cy="31464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>
                <a:ln>
                  <a:solidFill>
                    <a:srgbClr val="996633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정제된 값들의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확인 </a:t>
            </a:r>
          </a:p>
        </p:txBody>
      </p:sp>
      <p:sp>
        <p:nvSpPr>
          <p:cNvPr id="7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427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3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15938" y="1239838"/>
            <a:ext cx="326496" cy="3264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BarunGothic" charset="-127"/>
                <a:ea typeface="NanumBarunGothic" charset="-127"/>
                <a:cs typeface="NanumBarunGothic" charset="-127"/>
              </a:rPr>
              <a:t>1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88" name="오각형[P] 87"/>
          <p:cNvSpPr/>
          <p:nvPr/>
        </p:nvSpPr>
        <p:spPr>
          <a:xfrm>
            <a:off x="922274" y="-906013"/>
            <a:ext cx="1213185" cy="487680"/>
          </a:xfrm>
          <a:prstGeom prst="homePlat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투입물</a:t>
            </a:r>
          </a:p>
        </p:txBody>
      </p:sp>
      <p:sp>
        <p:nvSpPr>
          <p:cNvPr id="89" name="갈매기형 수장[C] 88"/>
          <p:cNvSpPr/>
          <p:nvPr/>
        </p:nvSpPr>
        <p:spPr>
          <a:xfrm>
            <a:off x="195100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활동</a:t>
            </a:r>
          </a:p>
        </p:txBody>
      </p:sp>
      <p:sp>
        <p:nvSpPr>
          <p:cNvPr id="90" name="갈매기형 수장[C] 89"/>
          <p:cNvSpPr/>
          <p:nvPr/>
        </p:nvSpPr>
        <p:spPr>
          <a:xfrm>
            <a:off x="295637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산출물</a:t>
            </a:r>
          </a:p>
        </p:txBody>
      </p:sp>
      <p:sp>
        <p:nvSpPr>
          <p:cNvPr id="91" name="갈매기형 수장[C] 90"/>
          <p:cNvSpPr/>
          <p:nvPr/>
        </p:nvSpPr>
        <p:spPr>
          <a:xfrm>
            <a:off x="396174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결과물</a:t>
            </a:r>
          </a:p>
        </p:txBody>
      </p:sp>
      <p:sp>
        <p:nvSpPr>
          <p:cNvPr id="92" name="갈매기형 수장[C] 91"/>
          <p:cNvSpPr/>
          <p:nvPr/>
        </p:nvSpPr>
        <p:spPr>
          <a:xfrm>
            <a:off x="4967110" y="-906013"/>
            <a:ext cx="1189829" cy="48107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500" b="1" dirty="0">
                <a:ln>
                  <a:solidFill>
                    <a:srgbClr val="996633">
                      <a:alpha val="0"/>
                    </a:srgbClr>
                  </a:solidFill>
                </a:ln>
                <a:solidFill>
                  <a:schemeClr val="tx1"/>
                </a:solidFill>
                <a:latin typeface="NanumBarunGothic" charset="-127"/>
                <a:ea typeface="NanumBarunGothic" charset="-127"/>
                <a:cs typeface="NanumBarunGothic" charset="-127"/>
              </a:rPr>
              <a:t>임팩트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42434" y="-970215"/>
            <a:ext cx="5314505" cy="59513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96633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4" y="-6453279"/>
            <a:ext cx="7937500" cy="6261100"/>
          </a:xfrm>
          <a:prstGeom prst="rect">
            <a:avLst/>
          </a:prstGeom>
        </p:spPr>
      </p:pic>
      <p:sp>
        <p:nvSpPr>
          <p:cNvPr id="40" name="삼각형 46"/>
          <p:cNvSpPr/>
          <p:nvPr/>
        </p:nvSpPr>
        <p:spPr>
          <a:xfrm flipH="1" flipV="1">
            <a:off x="11103011" y="-504460"/>
            <a:ext cx="5566786" cy="83443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996633"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0876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806721" y="-651536"/>
            <a:ext cx="5566787" cy="4593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분석을 통해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Insight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079" y="1581224"/>
            <a:ext cx="5577081" cy="239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0"/>
          <a:stretch/>
        </p:blipFill>
        <p:spPr>
          <a:xfrm>
            <a:off x="13243700" y="6620260"/>
            <a:ext cx="5577081" cy="218889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2645939" y="1468030"/>
            <a:ext cx="5734372" cy="2588216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713097" y="1513823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서브에이스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132844" y="1513822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더블폴트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52591" y="1513821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972339" y="151382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서브 성공수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28595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148342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서브포인트 승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68089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세이브 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987837" y="2766860"/>
            <a:ext cx="1320821" cy="1180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포인트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779" y="350456"/>
            <a:ext cx="838581" cy="83858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841" y="701635"/>
            <a:ext cx="9620506" cy="48874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2229" y="3051622"/>
            <a:ext cx="9620506" cy="488746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78241D5-7BE8-4CD7-B52C-169EA8C9D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635" b="81496"/>
          <a:stretch/>
        </p:blipFill>
        <p:spPr>
          <a:xfrm>
            <a:off x="14222365" y="-525452"/>
            <a:ext cx="3535549" cy="148605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5445148" y="-532386"/>
            <a:ext cx="1825469" cy="14767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Winner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135488" y="-23243"/>
            <a:ext cx="5414504" cy="3532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만을 남기기 위해서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59" y="1699568"/>
            <a:ext cx="7682431" cy="467425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754579" y="1237919"/>
            <a:ext cx="5196959" cy="343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정제된 값의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살펴보기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(2/12)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나이</a:t>
            </a:r>
          </a:p>
        </p:txBody>
      </p:sp>
      <p:cxnSp>
        <p:nvCxnSpPr>
          <p:cNvPr id="58" name="직선 연결선 82"/>
          <p:cNvCxnSpPr/>
          <p:nvPr/>
        </p:nvCxnSpPr>
        <p:spPr>
          <a:xfrm>
            <a:off x="678930" y="1556602"/>
            <a:ext cx="2501733" cy="0"/>
          </a:xfrm>
          <a:prstGeom prst="line">
            <a:avLst/>
          </a:prstGeom>
          <a:ln w="19050">
            <a:solidFill>
              <a:srgbClr val="172D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제목 1"/>
          <p:cNvSpPr>
            <a:spLocks noGrp="1"/>
          </p:cNvSpPr>
          <p:nvPr>
            <p:ph type="title"/>
          </p:nvPr>
        </p:nvSpPr>
        <p:spPr>
          <a:xfrm>
            <a:off x="954369" y="231164"/>
            <a:ext cx="8975699" cy="465440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데이터 전처리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–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정제 데이터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Histogram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7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4083</TotalTime>
  <Words>4314</Words>
  <Application>Microsoft Macintosh PowerPoint</Application>
  <PresentationFormat>와이드스크린</PresentationFormat>
  <Paragraphs>1160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나눔바른고딕</vt:lpstr>
      <vt:lpstr>한컴산뜻돋움</vt:lpstr>
      <vt:lpstr>a고딕12</vt:lpstr>
      <vt:lpstr>a고딕14</vt:lpstr>
      <vt:lpstr>맑은 고딕</vt:lpstr>
      <vt:lpstr>NanumBarunGothic</vt:lpstr>
      <vt:lpstr>Arial</vt:lpstr>
      <vt:lpstr>Office 테마</vt:lpstr>
      <vt:lpstr>PowerPoint 프레젠테이션</vt:lpstr>
      <vt:lpstr>PowerPoint 프레젠테이션</vt:lpstr>
      <vt:lpstr>1.1 Why Tennis</vt:lpstr>
      <vt:lpstr>2.1 데이터 전처리 – 데이터 수집</vt:lpstr>
      <vt:lpstr>2.1 데이터 전처리 – Column &amp; Nan 제거</vt:lpstr>
      <vt:lpstr>2.1 데이터 전처리 - Column &amp; Nan 제거 </vt:lpstr>
      <vt:lpstr>2.1 데이터 전처리 – 정제 데이터 Histogram</vt:lpstr>
      <vt:lpstr>2.1 데이터 전처리 – 정제 데이터 Histogram</vt:lpstr>
      <vt:lpstr>2.1 데이터 전처리 – 정제 데이터 Histogram</vt:lpstr>
      <vt:lpstr>2.1 데이터 전처리 – 정제 데이터 Histogram</vt:lpstr>
      <vt:lpstr>2.1 데이터 전처리 – 정제 데이터 Histogram</vt:lpstr>
      <vt:lpstr>2.1 데이터 전처리 – 정제 데이터 Histogram</vt:lpstr>
      <vt:lpstr>2.1 데이터 전처리 – 정제 데이터 Histogram</vt:lpstr>
      <vt:lpstr>2.1 데이터 전처리 – 정제 데이터 Histogram</vt:lpstr>
      <vt:lpstr>2.1 데이터 전처리 – 정제 데이터 Histogram</vt:lpstr>
      <vt:lpstr>2.1 데이터 전처리 – 정제 데이터 Histogram</vt:lpstr>
      <vt:lpstr>2.1 데이터 전처리 – 정제 데이터 Histogram </vt:lpstr>
      <vt:lpstr>2.1 데이터 전처리 – 정제 데이터 Histogram</vt:lpstr>
      <vt:lpstr>2.1 데이터 전처리 – 정제 데이터 Histogram</vt:lpstr>
      <vt:lpstr>2.1 데이터 전처리 – Train &amp; Test Set </vt:lpstr>
      <vt:lpstr>2.1 데이터 전처리– Train &amp; Test Set 분리 및 카테고리 생성  </vt:lpstr>
      <vt:lpstr>2.1 데이터 전처리 – 승자 랭킹 상관 관계</vt:lpstr>
      <vt:lpstr>2.1 데이터 전처리 – 승자 랭킹 상관 관계 </vt:lpstr>
      <vt:lpstr>2.2 데이터 파이프라인 – 레이블 분리와 결측값 처리 및 정규화</vt:lpstr>
      <vt:lpstr>2.2 데이터 파이프라인 - ColumnTransformer</vt:lpstr>
      <vt:lpstr>3.1 모델 선택 및 분석 (1/3) – Linear Regression</vt:lpstr>
      <vt:lpstr>3.1 모델 선택 및 분석 (2/3) – Decision Tree Regressor</vt:lpstr>
      <vt:lpstr>3.1 모델 선택 및 분석 (3/3) – Random Forest</vt:lpstr>
      <vt:lpstr>4.1 교차검증(1/3) – Linear Regression</vt:lpstr>
      <vt:lpstr>4.1 교차검증(2/3) – Decision Tree Regressor</vt:lpstr>
      <vt:lpstr>4.1 교차검증(3/3) – Random Forest Regressor</vt:lpstr>
      <vt:lpstr>5.1 GridSearch 모델 세부 조정 – Random Forest Regressor</vt:lpstr>
      <vt:lpstr>5.1 GridSearch 모델 세부 조정 – Random Forest Regressor</vt:lpstr>
      <vt:lpstr>5.1 GridSearch 모델 세부 조정 – Random Forest Regressor</vt:lpstr>
      <vt:lpstr>6.1 Executive Summary – Winners</vt:lpstr>
      <vt:lpstr>6.2 Executive Summary – Winners + Losers</vt:lpstr>
      <vt:lpstr>7.1 최종 결론 (1/2)</vt:lpstr>
      <vt:lpstr>7.1 최종 결론 (1/2)</vt:lpstr>
      <vt:lpstr>7.1 최종 결론 (2/2)</vt:lpstr>
      <vt:lpstr>8.1 활용방안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안소현</dc:creator>
  <cp:lastModifiedBy>원준상</cp:lastModifiedBy>
  <cp:revision>750</cp:revision>
  <cp:lastPrinted>2021-04-18T16:19:40Z</cp:lastPrinted>
  <dcterms:created xsi:type="dcterms:W3CDTF">2017-05-07T07:50:43Z</dcterms:created>
  <dcterms:modified xsi:type="dcterms:W3CDTF">2021-04-30T07:59:21Z</dcterms:modified>
</cp:coreProperties>
</file>